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Default Extension="mov" ContentType="video/unknown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68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415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671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1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352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516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33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428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159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13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131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615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D382-94D0-A44D-8D07-59A1EBFDD247}" type="datetimeFigureOut">
              <a:rPr lang="en-US" smtClean="0"/>
              <a:pPr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59C3F-2A17-A345-9CFC-328B47B63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504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07/relationships/media" Target="../media/media1.mov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29536"/>
            <a:ext cx="83429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Passive Radar with LWA1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algn="ctr"/>
            <a:endParaRPr lang="en-US" sz="2800" dirty="0" smtClean="0"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J. Helmboldt (NRL)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LWA Users Meeting, Albuquerque, NM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July 27,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09" y="2590553"/>
            <a:ext cx="7588327" cy="4267448"/>
          </a:xfrm>
          <a:prstGeom prst="rect">
            <a:avLst/>
          </a:prstGeom>
        </p:spPr>
      </p:pic>
      <p:pic>
        <p:nvPicPr>
          <p:cNvPr id="9" name="Picture 8" descr="Sandia_Crest,_Albuquerque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71208" y="2428101"/>
            <a:ext cx="7588327" cy="1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55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FM Radio </a:t>
            </a:r>
            <a:r>
              <a:rPr lang="en-US" sz="2800" dirty="0" smtClean="0">
                <a:latin typeface="Times New Roman"/>
                <a:cs typeface="Times New Roman"/>
              </a:rPr>
              <a:t>(cont.)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865139"/>
            <a:ext cx="301231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LWA1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all-sky capability allows one to produce 3-D map of reflected echoes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  <a:sym typeface="Wingdings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Used maps within each range bin to isolate 3σ detections; used locations on maps to produce map of mean reflected power shown here with relief map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87" y="1233226"/>
            <a:ext cx="6338413" cy="50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7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Analog TV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428" y="739816"/>
            <a:ext cx="8830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LWA1 routinely detects signals from analog TV stations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Since US (mostly) switched to digital format, most of these are ionospheric reflections from distant stations in Mexico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Fainter ionospheric echoes easier to detect without transmitter and terrain echoes, but no match-filter for ranging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34379" y="3417472"/>
            <a:ext cx="6726220" cy="2888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04980"/>
            <a:ext cx="19343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All-sky imaging of “channel 2” from TBW shows several </a:t>
            </a:r>
            <a:r>
              <a:rPr lang="en-US" dirty="0" err="1" smtClean="0">
                <a:latin typeface="Times New Roman"/>
                <a:cs typeface="Times New Roman"/>
              </a:rPr>
              <a:t>scatterers</a:t>
            </a:r>
            <a:r>
              <a:rPr lang="en-US" dirty="0" smtClean="0">
                <a:latin typeface="Times New Roman"/>
                <a:cs typeface="Times New Roman"/>
              </a:rPr>
              <a:t> (frequency too high for reflection); confined to low elevations because of increased path-length)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2863" y="6211669"/>
            <a:ext cx="411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Video carrier narrow-band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Times New Roman"/>
                <a:cs typeface="Times New Roman"/>
              </a:rPr>
              <a:t> can get Doppler speeds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95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Analog TV </a:t>
            </a:r>
            <a:r>
              <a:rPr lang="en-US" sz="2800" dirty="0" smtClean="0">
                <a:latin typeface="Times New Roman"/>
                <a:cs typeface="Times New Roman"/>
              </a:rPr>
              <a:t>(cont.)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896" y="707886"/>
            <a:ext cx="80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With LWANA, have potential alternative method for measuring distances to echoes using parallax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2896" y="1538883"/>
            <a:ext cx="7310445" cy="3624321"/>
          </a:xfrm>
          <a:prstGeom prst="rect">
            <a:avLst/>
          </a:prstGeom>
        </p:spPr>
      </p:pic>
      <p:pic>
        <p:nvPicPr>
          <p:cNvPr id="3" name="Picture 2" descr="lwa1_prop_fig2_c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68928" y="3779672"/>
            <a:ext cx="3075071" cy="3078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0443" y="5380672"/>
            <a:ext cx="2835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“continuum” image shows clear detection of cosmic sources that can be used as references for parallax measurements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0331" y="4295527"/>
            <a:ext cx="95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Cas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A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013" y="4795514"/>
            <a:ext cx="95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Cyg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A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695" y="5380672"/>
            <a:ext cx="95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echo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1003" y="5164846"/>
            <a:ext cx="95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echo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6350" y="6296256"/>
            <a:ext cx="95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GC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1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91004" y="3268528"/>
            <a:ext cx="4752996" cy="3589471"/>
          </a:xfrm>
          <a:prstGeom prst="rect">
            <a:avLst/>
          </a:prstGeom>
        </p:spPr>
      </p:pic>
      <p:pic>
        <p:nvPicPr>
          <p:cNvPr id="5" name="Picture 4" descr="example_wwv_wwv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55603" y="309144"/>
            <a:ext cx="5560384" cy="41992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0630" y="2668363"/>
            <a:ext cx="303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Sometimes detect strong echo from WWVH, especially at 15 MHz; pulse is modulated at 1200 Hz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0992" y="861592"/>
            <a:ext cx="31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Directly detect WWV transmitter at 10 MHz; pulse is modulated at 1000 Hz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18129" y="337691"/>
            <a:ext cx="3558666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Stations WWV in Fort Collins, CO and WWVH in Hawaii continually broadcast the time at 2.5, 5, 10, 15 and 20 MHz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Routinely see 10 and 15 MHz signal in TBW data; 20 MHz is weaker and overpowered by other transmitters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“On-the-second,” 5-ms pulses can be used for ranging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Time Broadcasts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15850" y="5405175"/>
            <a:ext cx="620182" cy="1107617"/>
          </a:xfrm>
          <a:prstGeom prst="rect">
            <a:avLst/>
          </a:prstGeom>
          <a:solidFill>
            <a:schemeClr val="accent2">
              <a:alpha val="64000"/>
            </a:schemeClr>
          </a:solidFill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75085" y="5405175"/>
            <a:ext cx="620182" cy="1107617"/>
          </a:xfrm>
          <a:prstGeom prst="rect">
            <a:avLst/>
          </a:prstGeom>
          <a:solidFill>
            <a:schemeClr val="accent2">
              <a:alpha val="64000"/>
            </a:schemeClr>
          </a:solidFill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54125" y="6189626"/>
            <a:ext cx="420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solate these spectral regions and FFT to map power as function of range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440537" y="5715308"/>
            <a:ext cx="2040093" cy="62402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40537" y="5567625"/>
            <a:ext cx="4134548" cy="77170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59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25-minute sequence from successive TBW captures of all-sky/range maps: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= 00 min.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</a:t>
            </a:r>
            <a:r>
              <a:rPr lang="en-US" sz="4000" dirty="0">
                <a:latin typeface="Times New Roman"/>
                <a:cs typeface="Times New Roman"/>
              </a:rPr>
              <a:t>Time Broadcasts </a:t>
            </a:r>
            <a:r>
              <a:rPr lang="en-US" sz="2800" dirty="0">
                <a:latin typeface="Times New Roman"/>
                <a:cs typeface="Times New Roman"/>
              </a:rPr>
              <a:t>(cont.)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79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20-minute sequence from successive TBW captures of all-sky/range </a:t>
            </a:r>
            <a:r>
              <a:rPr lang="en-US" sz="2400" dirty="0">
                <a:latin typeface="Times New Roman"/>
                <a:cs typeface="Times New Roman"/>
              </a:rPr>
              <a:t>maps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Times New Roman"/>
                <a:cs typeface="Times New Roman"/>
              </a:rPr>
              <a:t>t = </a:t>
            </a:r>
            <a:r>
              <a:rPr lang="en-US" sz="2400" dirty="0" smtClean="0">
                <a:latin typeface="Times New Roman"/>
                <a:cs typeface="Times New Roman"/>
              </a:rPr>
              <a:t>05 min.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</a:t>
            </a:r>
            <a:r>
              <a:rPr lang="en-US" sz="4000" dirty="0">
                <a:latin typeface="Times New Roman"/>
                <a:cs typeface="Times New Roman"/>
              </a:rPr>
              <a:t>Time Broadcasts </a:t>
            </a:r>
            <a:r>
              <a:rPr lang="en-US" sz="2800" dirty="0">
                <a:latin typeface="Times New Roman"/>
                <a:cs typeface="Times New Roman"/>
              </a:rPr>
              <a:t>(cont.)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45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25-minute sequence from successive TBW captures of all-sky/range </a:t>
            </a:r>
            <a:r>
              <a:rPr lang="en-US" sz="2400" dirty="0">
                <a:latin typeface="Times New Roman"/>
                <a:cs typeface="Times New Roman"/>
              </a:rPr>
              <a:t>maps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Times New Roman"/>
                <a:cs typeface="Times New Roman"/>
              </a:rPr>
              <a:t>t = </a:t>
            </a:r>
            <a:r>
              <a:rPr lang="en-US" sz="2400" dirty="0" smtClean="0">
                <a:latin typeface="Times New Roman"/>
                <a:cs typeface="Times New Roman"/>
              </a:rPr>
              <a:t>10 min.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</a:t>
            </a:r>
            <a:r>
              <a:rPr lang="en-US" sz="4000" dirty="0">
                <a:latin typeface="Times New Roman"/>
                <a:cs typeface="Times New Roman"/>
              </a:rPr>
              <a:t>Time Broadcasts </a:t>
            </a:r>
            <a:r>
              <a:rPr lang="en-US" sz="2800" dirty="0">
                <a:latin typeface="Times New Roman"/>
                <a:cs typeface="Times New Roman"/>
              </a:rPr>
              <a:t>(cont.)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93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25-minute sequence from successive TBW captures of all-sky/range </a:t>
            </a:r>
            <a:r>
              <a:rPr lang="en-US" sz="2400" dirty="0">
                <a:latin typeface="Times New Roman"/>
                <a:cs typeface="Times New Roman"/>
              </a:rPr>
              <a:t>maps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Times New Roman"/>
                <a:cs typeface="Times New Roman"/>
              </a:rPr>
              <a:t>t = </a:t>
            </a:r>
            <a:r>
              <a:rPr lang="en-US" sz="2400" dirty="0" smtClean="0">
                <a:latin typeface="Times New Roman"/>
                <a:cs typeface="Times New Roman"/>
              </a:rPr>
              <a:t>15 min.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</a:t>
            </a:r>
            <a:r>
              <a:rPr lang="en-US" sz="4000" dirty="0">
                <a:latin typeface="Times New Roman"/>
                <a:cs typeface="Times New Roman"/>
              </a:rPr>
              <a:t>Time Broadcasts </a:t>
            </a:r>
            <a:r>
              <a:rPr lang="en-US" sz="2800" dirty="0">
                <a:latin typeface="Times New Roman"/>
                <a:cs typeface="Times New Roman"/>
              </a:rPr>
              <a:t>(cont.)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40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25-minute sequence from successive TBW captures of all-sky/range </a:t>
            </a:r>
            <a:r>
              <a:rPr lang="en-US" sz="2400" dirty="0">
                <a:latin typeface="Times New Roman"/>
                <a:cs typeface="Times New Roman"/>
              </a:rPr>
              <a:t>maps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Times New Roman"/>
                <a:cs typeface="Times New Roman"/>
              </a:rPr>
              <a:t>t = </a:t>
            </a:r>
            <a:r>
              <a:rPr lang="en-US" sz="2400" dirty="0" smtClean="0">
                <a:latin typeface="Times New Roman"/>
                <a:cs typeface="Times New Roman"/>
              </a:rPr>
              <a:t>20 min.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221" y="-196736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</a:t>
            </a:r>
            <a:r>
              <a:rPr lang="en-US" sz="4000" dirty="0">
                <a:latin typeface="Times New Roman"/>
                <a:cs typeface="Times New Roman"/>
              </a:rPr>
              <a:t>Time Broadcasts </a:t>
            </a:r>
            <a:r>
              <a:rPr lang="en-US" sz="2800" dirty="0">
                <a:latin typeface="Times New Roman"/>
                <a:cs typeface="Times New Roman"/>
              </a:rPr>
              <a:t>(cont.)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72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18129" y="1386235"/>
            <a:ext cx="24041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In some cases, see </a:t>
            </a:r>
            <a:r>
              <a:rPr lang="en-US" sz="2400" dirty="0" err="1" smtClean="0">
                <a:latin typeface="Times New Roman"/>
                <a:cs typeface="Times New Roman"/>
              </a:rPr>
              <a:t>scatterers</a:t>
            </a:r>
            <a:r>
              <a:rPr lang="en-US" sz="2400" dirty="0" smtClean="0">
                <a:latin typeface="Times New Roman"/>
                <a:cs typeface="Times New Roman"/>
              </a:rPr>
              <a:t> at both 15 and 55.25 MHz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Can get range from 15 MHz data and size constraints and Doppler speeds from 55.25 MHz data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221" y="-41674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TV and Time Broadcasts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  <p:pic>
        <p:nvPicPr>
          <p:cNvPr id="3" name="Picture 2" descr="example_wwv_ch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17799" y="788586"/>
            <a:ext cx="6719563" cy="547176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07529" y="4915647"/>
            <a:ext cx="1225177" cy="986118"/>
          </a:xfrm>
          <a:prstGeom prst="ellipse">
            <a:avLst/>
          </a:prstGeom>
          <a:noFill/>
          <a:ln w="539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4574" y="6211669"/>
            <a:ext cx="420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Altitude of about 100 km; Doppler speeds between 100 and 200 m s</a:t>
            </a:r>
            <a:r>
              <a:rPr lang="en-US" baseline="30000" dirty="0" smtClean="0">
                <a:latin typeface="Times New Roman"/>
                <a:cs typeface="Times New Roman"/>
              </a:rPr>
              <a:t>-1</a:t>
            </a:r>
            <a:r>
              <a:rPr lang="en-US" dirty="0" smtClean="0">
                <a:latin typeface="Times New Roman"/>
                <a:cs typeface="Times New Roman"/>
              </a:rPr>
              <a:t>; sizes &lt; 45 km  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 flipV="1">
            <a:off x="5707529" y="5901765"/>
            <a:ext cx="418353" cy="633070"/>
          </a:xfrm>
          <a:prstGeom prst="straightConnector1">
            <a:avLst/>
          </a:prstGeom>
          <a:ln w="34925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57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132914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1585" y="1240532"/>
            <a:ext cx="813620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Passive radar is a technique that uses existing transmitters (e.g., FM radio broadcasts) to detect and determine range to reflections from objects, terrain, and/or ionosphere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Has been used successfully to study coherent scattering from ionospheric irregularities associated with turbulence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Past work used small (3-element) array:  The sensitivity and all-sky capability of LWA1 provide potential to greatly expand upon understanding of ionospheric irregularities using passive radar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83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Summary and Future Plans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221" y="760772"/>
            <a:ext cx="834293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Using TBW data, I have just begun to explore the capabilities of LWA1 to investigate the ionosphere via passive radar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I will continue analyzing available TBW data using FM-radio-based passive radar to search for strong ionospheric scattering events which may be imaged in three-dimensions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I have proposed for a campaign of TBN observations at 55.25 MHz with LWA1 and simultaneously with LWANA to explore the nature of the ionospheric “clouds” scattering the detected channel 2 analog TV signals, possibly including range information derived via parallax for strong, isolated echoes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Collaborating with Jake Hartman to get TBN observations of the time signals at 10 and 15 MHz with PASI running; already have 20-minutes of data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7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WV_56130.mov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1259300"/>
            <a:ext cx="9144001" cy="487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PASI Movie of Time Signals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2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Background – Ionospheric Echoes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7003" y="1327164"/>
            <a:ext cx="6910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Radar-based studies of the ionosphere constitute a rich field of study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HF and VHF signals can be reflected/refracted by structures if </a:t>
            </a:r>
            <a:r>
              <a:rPr lang="en-US" sz="2400" dirty="0" err="1" smtClean="0">
                <a:latin typeface="Times New Roman"/>
                <a:cs typeface="Times New Roman"/>
              </a:rPr>
              <a:t>ν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dirty="0" err="1" smtClean="0">
                <a:latin typeface="Times New Roman"/>
                <a:cs typeface="Times New Roman"/>
              </a:rPr>
              <a:t>ν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sec(</a:t>
            </a:r>
            <a:r>
              <a:rPr lang="en-US" sz="2400" dirty="0" err="1" smtClean="0">
                <a:latin typeface="Times New Roman"/>
                <a:cs typeface="Times New Roman"/>
              </a:rPr>
              <a:t>θ</a:t>
            </a:r>
            <a:r>
              <a:rPr lang="en-US" sz="2400" dirty="0" smtClean="0">
                <a:latin typeface="Times New Roman"/>
                <a:cs typeface="Times New Roman"/>
              </a:rPr>
              <a:t>) ≈ 8.98 sec(</a:t>
            </a:r>
            <a:r>
              <a:rPr lang="en-US" sz="2400" dirty="0" err="1" smtClean="0">
                <a:latin typeface="Times New Roman"/>
                <a:cs typeface="Times New Roman"/>
              </a:rPr>
              <a:t>θ</a:t>
            </a:r>
            <a:r>
              <a:rPr lang="en-US" sz="2400" dirty="0" smtClean="0">
                <a:latin typeface="Times New Roman"/>
                <a:cs typeface="Times New Roman"/>
              </a:rPr>
              <a:t>)√n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kHz, where </a:t>
            </a:r>
            <a:r>
              <a:rPr lang="en-US" sz="2400" dirty="0" err="1" smtClean="0">
                <a:latin typeface="Times New Roman"/>
                <a:cs typeface="Times New Roman"/>
              </a:rPr>
              <a:t>θ</a:t>
            </a:r>
            <a:r>
              <a:rPr lang="en-US" sz="2400" dirty="0" smtClean="0">
                <a:latin typeface="Times New Roman"/>
                <a:cs typeface="Times New Roman"/>
              </a:rPr>
              <a:t> is signal’s angle of incidence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HF and VHF signals can also be coherently back-scattered by irregularities with </a:t>
            </a:r>
            <a:r>
              <a:rPr lang="en-US" sz="2400" dirty="0" err="1" smtClean="0">
                <a:latin typeface="Times New Roman"/>
                <a:cs typeface="Times New Roman"/>
              </a:rPr>
              <a:t>λ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irr</a:t>
            </a:r>
            <a:r>
              <a:rPr lang="en-US" sz="2400" dirty="0" smtClean="0">
                <a:latin typeface="Times New Roman"/>
                <a:cs typeface="Times New Roman"/>
              </a:rPr>
              <a:t> ≈ λ⁄2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HF, VHF, and UHF signals are incoherently scattered by ions and free electrons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03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Reflection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736433"/>
            <a:ext cx="904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Reflections frequently used by instruments like </a:t>
            </a:r>
            <a:r>
              <a:rPr lang="en-US" sz="2400" dirty="0" err="1" smtClean="0">
                <a:latin typeface="Times New Roman"/>
                <a:cs typeface="Times New Roman"/>
              </a:rPr>
              <a:t>ionosondes</a:t>
            </a:r>
            <a:r>
              <a:rPr lang="en-US" sz="2400" dirty="0" smtClean="0">
                <a:latin typeface="Times New Roman"/>
                <a:cs typeface="Times New Roman"/>
              </a:rPr>
              <a:t> to probe the density structure of the ionosphere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908" y="1567430"/>
            <a:ext cx="7054092" cy="5290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2013958"/>
            <a:ext cx="24253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Example of “</a:t>
            </a:r>
            <a:r>
              <a:rPr lang="en-US" sz="2400" dirty="0" err="1" smtClean="0">
                <a:latin typeface="Times New Roman"/>
                <a:cs typeface="Times New Roman"/>
              </a:rPr>
              <a:t>ionogram</a:t>
            </a:r>
            <a:r>
              <a:rPr lang="en-US" sz="2400" dirty="0" smtClean="0">
                <a:latin typeface="Times New Roman"/>
                <a:cs typeface="Times New Roman"/>
              </a:rPr>
              <a:t>,” main product generated by </a:t>
            </a:r>
            <a:r>
              <a:rPr lang="en-US" sz="2400" dirty="0" err="1" smtClean="0">
                <a:latin typeface="Times New Roman"/>
                <a:cs typeface="Times New Roman"/>
              </a:rPr>
              <a:t>ionosonde</a:t>
            </a:r>
            <a:r>
              <a:rPr lang="en-US" sz="2400" dirty="0" smtClean="0">
                <a:latin typeface="Times New Roman"/>
                <a:cs typeface="Times New Roman"/>
              </a:rPr>
              <a:t> radar frequency sweeps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5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Coherent Scattering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885105"/>
            <a:ext cx="54524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Coherent scattering used to study evolution of irregularities using radar arrays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Also have ability to image irregularities with phased HF/VHF arrays (e.g., </a:t>
            </a:r>
            <a:r>
              <a:rPr lang="en-US" sz="2400" dirty="0" err="1" smtClean="0">
                <a:latin typeface="Times New Roman"/>
                <a:cs typeface="Times New Roman"/>
              </a:rPr>
              <a:t>Jicamarca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 descr="RadarMEM_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42745" y="3633431"/>
            <a:ext cx="5266593" cy="3224569"/>
          </a:xfrm>
          <a:prstGeom prst="rect">
            <a:avLst/>
          </a:prstGeom>
        </p:spPr>
      </p:pic>
      <p:pic>
        <p:nvPicPr>
          <p:cNvPr id="6" name="Picture 5" descr="RadarMEM_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52491" y="2200075"/>
            <a:ext cx="2913694" cy="20907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942175" y="4002192"/>
            <a:ext cx="3219042" cy="1919872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42175" y="2481064"/>
            <a:ext cx="3219042" cy="1392934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42175" y="3873997"/>
            <a:ext cx="0" cy="2048066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06257" y="6328126"/>
            <a:ext cx="203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</a:t>
            </a:r>
            <a:r>
              <a:rPr lang="en-US" dirty="0" err="1" smtClean="0">
                <a:latin typeface="Times New Roman"/>
                <a:cs typeface="Times New Roman"/>
              </a:rPr>
              <a:t>Hysell</a:t>
            </a:r>
            <a:r>
              <a:rPr lang="en-US" dirty="0" smtClean="0">
                <a:latin typeface="Times New Roman"/>
                <a:cs typeface="Times New Roman"/>
              </a:rPr>
              <a:t> (1996)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4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Incoherent Scattering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830271"/>
            <a:ext cx="376539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Ions and free electrons incoherently scatter signals up to UHF regime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Returned signal is “Doppler broadened”; the profile contains information about temperature of different ions and the free electrons and the wind speed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639" y="1427059"/>
            <a:ext cx="4818513" cy="50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31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Passive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03248"/>
            <a:ext cx="45627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Uses a measurement of the original signal (usually with reference antenna) as a matched filter to pick out echoes at a particular delay/range; ionospheric echoes typically Doppler shifted as well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Has been used to detect/study coherent scattering from </a:t>
            </a:r>
            <a:r>
              <a:rPr lang="en-US" sz="2400" dirty="0" err="1" smtClean="0">
                <a:latin typeface="Times New Roman"/>
                <a:cs typeface="Times New Roman"/>
              </a:rPr>
              <a:t>subauroral</a:t>
            </a:r>
            <a:r>
              <a:rPr lang="en-US" sz="2400" dirty="0" smtClean="0">
                <a:latin typeface="Times New Roman"/>
                <a:cs typeface="Times New Roman"/>
              </a:rPr>
              <a:t> ionospheric turbulence using FM radio broadcasts with a 3-element array and a reference antenna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 descr="passive_vhf_radar_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62771" y="885102"/>
            <a:ext cx="2279752" cy="2810069"/>
          </a:xfrm>
          <a:prstGeom prst="rect">
            <a:avLst/>
          </a:prstGeom>
        </p:spPr>
      </p:pic>
      <p:pic>
        <p:nvPicPr>
          <p:cNvPr id="6" name="Picture 5" descr="passive_vhf_radar_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8253" y="3813317"/>
            <a:ext cx="2352899" cy="295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9761" y="1137154"/>
            <a:ext cx="149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onospheric echoes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1602" y="2500550"/>
            <a:ext cx="149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reflections off mountains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6009864" y="1460320"/>
            <a:ext cx="1269897" cy="90345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5783305" y="2823716"/>
            <a:ext cx="1368297" cy="518623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50058" y="4751048"/>
            <a:ext cx="1220534" cy="151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maging resolution hampered by size of array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771" y="3764321"/>
            <a:ext cx="1855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Times New Roman"/>
                <a:cs typeface="Times New Roman"/>
              </a:rPr>
              <a:t>f</a:t>
            </a:r>
            <a:r>
              <a:rPr lang="en-US" sz="1600" dirty="0" smtClean="0">
                <a:latin typeface="Times New Roman"/>
                <a:cs typeface="Times New Roman"/>
              </a:rPr>
              <a:t>rom Meyer and </a:t>
            </a:r>
            <a:r>
              <a:rPr lang="en-US" sz="1600" dirty="0" err="1" smtClean="0">
                <a:latin typeface="Times New Roman"/>
                <a:cs typeface="Times New Roman"/>
              </a:rPr>
              <a:t>Sahr</a:t>
            </a:r>
            <a:r>
              <a:rPr lang="en-US" sz="1600" dirty="0" smtClean="0">
                <a:latin typeface="Times New Roman"/>
                <a:cs typeface="Times New Roman"/>
              </a:rPr>
              <a:t> (2004)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70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Passive Radar Prospects for LWA1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865139"/>
            <a:ext cx="417705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LWA1 has a unique combination of sensitivity and all-sky capability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Has potential for passive radar with several sources of “RFI”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Have preliminary results from TBW data for FM radio and analog TV broadcasts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For nearby FM station (KUNM), can isolate transmitter signal using beam-forming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254" y="1824749"/>
            <a:ext cx="5010746" cy="41968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29306" y="1014977"/>
            <a:ext cx="304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KUNM; in Sandia Mountains near Albuquerque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30787" y="1462055"/>
            <a:ext cx="88598" cy="85655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72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21" y="0"/>
            <a:ext cx="834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LWA1 and FM Radio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865139"/>
            <a:ext cx="41770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Used beam-formed KUNM signal as matched filter and found several echoes at ranges &lt; 50 km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reflections off nearby terrain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</a:rPr>
              <a:t>There are smaller peaks at higher ranges, but imaging shows they are all on the horizon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 “</a:t>
            </a:r>
            <a:r>
              <a:rPr lang="en-US" sz="2400" dirty="0" err="1" smtClean="0">
                <a:latin typeface="Times New Roman"/>
                <a:cs typeface="Times New Roman"/>
                <a:sym typeface="Wingdings"/>
              </a:rPr>
              <a:t>sidelobes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” from terrain echoes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>
              <a:latin typeface="Times New Roman"/>
              <a:cs typeface="Times New Roman"/>
              <a:sym typeface="Wingdings"/>
            </a:endParaRP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So far, no ionospheric echoes detected with KUNM signal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1163101"/>
            <a:ext cx="4978400" cy="5168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2863" y="1827230"/>
            <a:ext cx="345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atch-filtered power versus range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159" y="4327780"/>
            <a:ext cx="376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ransmitter auto-correlation subtracted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36602" y="2717356"/>
            <a:ext cx="649715" cy="516888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7" idx="4"/>
          </p:cNvCxnSpPr>
          <p:nvPr/>
        </p:nvCxnSpPr>
        <p:spPr>
          <a:xfrm>
            <a:off x="4961460" y="3234244"/>
            <a:ext cx="0" cy="945167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54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1151</Words>
  <Application>Microsoft Macintosh PowerPoint</Application>
  <PresentationFormat>On-screen Show (4:3)</PresentationFormat>
  <Paragraphs>119</Paragraphs>
  <Slides>21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US Naval Research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Helmboldt</dc:creator>
  <cp:lastModifiedBy>Greg</cp:lastModifiedBy>
  <cp:revision>45</cp:revision>
  <dcterms:created xsi:type="dcterms:W3CDTF">2012-07-25T20:06:11Z</dcterms:created>
  <dcterms:modified xsi:type="dcterms:W3CDTF">2012-07-25T20:10:18Z</dcterms:modified>
</cp:coreProperties>
</file>