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1" r:id="rId5"/>
    <p:sldId id="262" r:id="rId6"/>
    <p:sldId id="263" r:id="rId7"/>
    <p:sldId id="257" r:id="rId8"/>
    <p:sldId id="260" r:id="rId9"/>
    <p:sldId id="264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936BD-8ECF-C049-9F9D-6A3A73AD1A77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C2CE8-C033-DA48-9D8A-23F14A934806}">
      <dgm:prSet phldrT="[Text]"/>
      <dgm:spPr/>
      <dgm:t>
        <a:bodyPr/>
        <a:lstStyle/>
        <a:p>
          <a:r>
            <a:rPr lang="en-US" dirty="0" smtClean="0"/>
            <a:t>Read</a:t>
          </a:r>
          <a:endParaRPr lang="en-US" dirty="0"/>
        </a:p>
      </dgm:t>
    </dgm:pt>
    <dgm:pt modelId="{6C2D18D5-A2CC-E744-82E6-2C061580B974}" type="parTrans" cxnId="{BEDCAB37-459B-4843-A2A4-C42C5F5EB463}">
      <dgm:prSet/>
      <dgm:spPr/>
      <dgm:t>
        <a:bodyPr/>
        <a:lstStyle/>
        <a:p>
          <a:endParaRPr lang="en-US"/>
        </a:p>
      </dgm:t>
    </dgm:pt>
    <dgm:pt modelId="{02BB71FA-568A-D640-A7E6-8E7620FD39A4}" type="sibTrans" cxnId="{BEDCAB37-459B-4843-A2A4-C42C5F5EB463}">
      <dgm:prSet/>
      <dgm:spPr/>
      <dgm:t>
        <a:bodyPr/>
        <a:lstStyle/>
        <a:p>
          <a:endParaRPr lang="en-US"/>
        </a:p>
      </dgm:t>
    </dgm:pt>
    <dgm:pt modelId="{9894B4E9-3176-884C-B214-3E04B4434A34}">
      <dgm:prSet phldrT="[Text]"/>
      <dgm:spPr/>
      <dgm:t>
        <a:bodyPr/>
        <a:lstStyle/>
        <a:p>
          <a:r>
            <a:rPr lang="en-US" dirty="0" smtClean="0"/>
            <a:t>Both real and metadata</a:t>
          </a:r>
          <a:endParaRPr lang="en-US" dirty="0"/>
        </a:p>
      </dgm:t>
    </dgm:pt>
    <dgm:pt modelId="{23300F0C-71DA-444E-9BA9-4697B9B8B9C5}" type="parTrans" cxnId="{C2AC4745-3134-0F4B-9C8C-247C677C8FCF}">
      <dgm:prSet/>
      <dgm:spPr/>
      <dgm:t>
        <a:bodyPr/>
        <a:lstStyle/>
        <a:p>
          <a:endParaRPr lang="en-US"/>
        </a:p>
      </dgm:t>
    </dgm:pt>
    <dgm:pt modelId="{F8090470-8D44-A145-A8F7-BA6CF06083C0}" type="sibTrans" cxnId="{C2AC4745-3134-0F4B-9C8C-247C677C8FCF}">
      <dgm:prSet/>
      <dgm:spPr/>
      <dgm:t>
        <a:bodyPr/>
        <a:lstStyle/>
        <a:p>
          <a:endParaRPr lang="en-US"/>
        </a:p>
      </dgm:t>
    </dgm:pt>
    <dgm:pt modelId="{84E40759-3966-054E-8B3D-8823B863E44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Crunch</a:t>
          </a:r>
          <a:endParaRPr lang="en-US" dirty="0"/>
        </a:p>
      </dgm:t>
    </dgm:pt>
    <dgm:pt modelId="{B5EEC98A-8FFB-9A48-9E18-ABA3C49B64FF}" type="parTrans" cxnId="{63DF28FF-DC51-B542-9FB2-5D5BDFF4D098}">
      <dgm:prSet/>
      <dgm:spPr/>
      <dgm:t>
        <a:bodyPr/>
        <a:lstStyle/>
        <a:p>
          <a:endParaRPr lang="en-US"/>
        </a:p>
      </dgm:t>
    </dgm:pt>
    <dgm:pt modelId="{3E7D4D14-0139-8043-B648-A5C4C09E2D15}" type="sibTrans" cxnId="{63DF28FF-DC51-B542-9FB2-5D5BDFF4D098}">
      <dgm:prSet/>
      <dgm:spPr/>
      <dgm:t>
        <a:bodyPr/>
        <a:lstStyle/>
        <a:p>
          <a:endParaRPr lang="en-US"/>
        </a:p>
      </dgm:t>
    </dgm:pt>
    <dgm:pt modelId="{774FE624-6E45-D444-9FA1-18174A7F1756}">
      <dgm:prSet phldrT="[Text]"/>
      <dgm:spPr/>
      <dgm:t>
        <a:bodyPr/>
        <a:lstStyle/>
        <a:p>
          <a:r>
            <a:rPr lang="en-US" dirty="0" smtClean="0"/>
            <a:t>Convert to frequency domain</a:t>
          </a:r>
          <a:endParaRPr lang="en-US" dirty="0"/>
        </a:p>
      </dgm:t>
    </dgm:pt>
    <dgm:pt modelId="{A71AD230-4169-E149-8E9C-81CA18F67D2A}" type="parTrans" cxnId="{1F04B650-FCF7-5647-98B4-D1699BC25E38}">
      <dgm:prSet/>
      <dgm:spPr/>
      <dgm:t>
        <a:bodyPr/>
        <a:lstStyle/>
        <a:p>
          <a:endParaRPr lang="en-US"/>
        </a:p>
      </dgm:t>
    </dgm:pt>
    <dgm:pt modelId="{78ACEC65-6F6E-654D-8EBD-50E8C6B4DB63}" type="sibTrans" cxnId="{1F04B650-FCF7-5647-98B4-D1699BC25E38}">
      <dgm:prSet/>
      <dgm:spPr/>
      <dgm:t>
        <a:bodyPr/>
        <a:lstStyle/>
        <a:p>
          <a:endParaRPr lang="en-US"/>
        </a:p>
      </dgm:t>
    </dgm:pt>
    <dgm:pt modelId="{932F649D-6C80-6243-B716-5DD652729E0A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Write</a:t>
          </a:r>
          <a:endParaRPr lang="en-US" dirty="0"/>
        </a:p>
      </dgm:t>
    </dgm:pt>
    <dgm:pt modelId="{DFE9C32C-E921-7148-94D4-41EC6285B87B}" type="parTrans" cxnId="{968ABB19-A220-AD44-89F7-98C0C8677C5E}">
      <dgm:prSet/>
      <dgm:spPr/>
      <dgm:t>
        <a:bodyPr/>
        <a:lstStyle/>
        <a:p>
          <a:endParaRPr lang="en-US"/>
        </a:p>
      </dgm:t>
    </dgm:pt>
    <dgm:pt modelId="{3DC0D752-EECB-CA43-B9E5-6153DBEAE0C8}" type="sibTrans" cxnId="{968ABB19-A220-AD44-89F7-98C0C8677C5E}">
      <dgm:prSet/>
      <dgm:spPr/>
      <dgm:t>
        <a:bodyPr/>
        <a:lstStyle/>
        <a:p>
          <a:endParaRPr lang="en-US"/>
        </a:p>
      </dgm:t>
    </dgm:pt>
    <dgm:pt modelId="{D7A5A575-80A8-A140-B2C9-DEE9310151DA}">
      <dgm:prSet phldrT="[Text]"/>
      <dgm:spPr/>
      <dgm:t>
        <a:bodyPr/>
        <a:lstStyle/>
        <a:p>
          <a:r>
            <a:rPr lang="en-US" dirty="0" smtClean="0"/>
            <a:t>HDF5</a:t>
          </a:r>
          <a:endParaRPr lang="en-US" dirty="0"/>
        </a:p>
      </dgm:t>
    </dgm:pt>
    <dgm:pt modelId="{1BC4AC20-527D-6D48-BD24-E7D745E075C1}" type="parTrans" cxnId="{5C81DFAD-53F7-374F-B17B-E79A292FDA17}">
      <dgm:prSet/>
      <dgm:spPr/>
      <dgm:t>
        <a:bodyPr/>
        <a:lstStyle/>
        <a:p>
          <a:endParaRPr lang="en-US"/>
        </a:p>
      </dgm:t>
    </dgm:pt>
    <dgm:pt modelId="{E745F3D9-DE13-4E45-AD71-00E42F57109F}" type="sibTrans" cxnId="{5C81DFAD-53F7-374F-B17B-E79A292FDA17}">
      <dgm:prSet/>
      <dgm:spPr/>
      <dgm:t>
        <a:bodyPr/>
        <a:lstStyle/>
        <a:p>
          <a:endParaRPr lang="en-US"/>
        </a:p>
      </dgm:t>
    </dgm:pt>
    <dgm:pt modelId="{D5EF78DD-EFF1-2749-9246-1D2685E81B1C}">
      <dgm:prSet phldrT="[Text]"/>
      <dgm:spPr/>
      <dgm:t>
        <a:bodyPr/>
        <a:lstStyle/>
        <a:p>
          <a:r>
            <a:rPr lang="en-US" dirty="0" smtClean="0"/>
            <a:t>NPZ</a:t>
          </a:r>
          <a:endParaRPr lang="en-US" dirty="0"/>
        </a:p>
      </dgm:t>
    </dgm:pt>
    <dgm:pt modelId="{41797F11-6993-FA46-870B-226CF755E253}" type="parTrans" cxnId="{7B89C70A-D9A2-C34F-BCEC-B23E62FBD5D8}">
      <dgm:prSet/>
      <dgm:spPr/>
      <dgm:t>
        <a:bodyPr/>
        <a:lstStyle/>
        <a:p>
          <a:endParaRPr lang="en-US"/>
        </a:p>
      </dgm:t>
    </dgm:pt>
    <dgm:pt modelId="{01004E55-065B-2E41-8521-806F3A18A662}" type="sibTrans" cxnId="{7B89C70A-D9A2-C34F-BCEC-B23E62FBD5D8}">
      <dgm:prSet/>
      <dgm:spPr/>
      <dgm:t>
        <a:bodyPr/>
        <a:lstStyle/>
        <a:p>
          <a:endParaRPr lang="en-US"/>
        </a:p>
      </dgm:t>
    </dgm:pt>
    <dgm:pt modelId="{11787905-0A0E-1E42-8EF2-E18CC814D5E9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534E8838-90CD-0C4F-B194-B228459D1E4C}" type="parTrans" cxnId="{F27531DC-CAD8-F145-A3E3-89A4858F490D}">
      <dgm:prSet/>
      <dgm:spPr/>
      <dgm:t>
        <a:bodyPr/>
        <a:lstStyle/>
        <a:p>
          <a:endParaRPr lang="en-US"/>
        </a:p>
      </dgm:t>
    </dgm:pt>
    <dgm:pt modelId="{00E77FE7-07BF-C34E-8466-82523349E8E9}" type="sibTrans" cxnId="{F27531DC-CAD8-F145-A3E3-89A4858F490D}">
      <dgm:prSet/>
      <dgm:spPr/>
      <dgm:t>
        <a:bodyPr/>
        <a:lstStyle/>
        <a:p>
          <a:endParaRPr lang="en-US"/>
        </a:p>
      </dgm:t>
    </dgm:pt>
    <dgm:pt modelId="{E7FC9A02-B201-7A46-AC96-38B1F9E4F05C}">
      <dgm:prSet phldrT="[Text]"/>
      <dgm:spPr/>
      <dgm:t>
        <a:bodyPr/>
        <a:lstStyle/>
        <a:p>
          <a:endParaRPr lang="en-US" dirty="0"/>
        </a:p>
      </dgm:t>
    </dgm:pt>
    <dgm:pt modelId="{01B325AA-52A5-5448-B947-674099633CC4}" type="parTrans" cxnId="{82895634-2B27-CF4A-97FE-A29D4000D546}">
      <dgm:prSet/>
      <dgm:spPr/>
      <dgm:t>
        <a:bodyPr/>
        <a:lstStyle/>
        <a:p>
          <a:endParaRPr lang="en-US"/>
        </a:p>
      </dgm:t>
    </dgm:pt>
    <dgm:pt modelId="{483AE685-7F67-F54A-9019-A8BBD83A6444}" type="sibTrans" cxnId="{82895634-2B27-CF4A-97FE-A29D4000D546}">
      <dgm:prSet/>
      <dgm:spPr/>
      <dgm:t>
        <a:bodyPr/>
        <a:lstStyle/>
        <a:p>
          <a:endParaRPr lang="en-US"/>
        </a:p>
      </dgm:t>
    </dgm:pt>
    <dgm:pt modelId="{B78EA21B-BDCB-E946-8527-72810EBCF6B3}">
      <dgm:prSet phldrT="[Text]"/>
      <dgm:spPr/>
      <dgm:t>
        <a:bodyPr/>
        <a:lstStyle/>
        <a:p>
          <a:r>
            <a:rPr lang="en-US" dirty="0" smtClean="0"/>
            <a:t>Flag RFI (time domain and S-K)</a:t>
          </a:r>
          <a:endParaRPr lang="en-US" dirty="0"/>
        </a:p>
      </dgm:t>
    </dgm:pt>
    <dgm:pt modelId="{67F63E42-2398-DC4A-9EE0-989606329F64}" type="parTrans" cxnId="{A7C845C4-6AE6-1547-96A4-5CD6F83F7C9A}">
      <dgm:prSet/>
      <dgm:spPr/>
      <dgm:t>
        <a:bodyPr/>
        <a:lstStyle/>
        <a:p>
          <a:endParaRPr lang="en-US"/>
        </a:p>
      </dgm:t>
    </dgm:pt>
    <dgm:pt modelId="{E6D28A26-3C7D-0B49-921F-8C23EC59D391}" type="sibTrans" cxnId="{A7C845C4-6AE6-1547-96A4-5CD6F83F7C9A}">
      <dgm:prSet/>
      <dgm:spPr/>
      <dgm:t>
        <a:bodyPr/>
        <a:lstStyle/>
        <a:p>
          <a:endParaRPr lang="en-US"/>
        </a:p>
      </dgm:t>
    </dgm:pt>
    <dgm:pt modelId="{56861DF8-8890-5B42-AC18-4DF1EE15DC0D}" type="pres">
      <dgm:prSet presAssocID="{BF6936BD-8ECF-C049-9F9D-6A3A73AD1A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4155698-AF2E-1A44-8A78-03F0A104C4F1}" type="pres">
      <dgm:prSet presAssocID="{34EC2CE8-C033-DA48-9D8A-23F14A934806}" presName="composite" presStyleCnt="0"/>
      <dgm:spPr/>
    </dgm:pt>
    <dgm:pt modelId="{5B42FEDD-4F3E-9E4A-A336-C2BB62D1BBEA}" type="pres">
      <dgm:prSet presAssocID="{34EC2CE8-C033-DA48-9D8A-23F14A934806}" presName="bentUpArrow1" presStyleLbl="alignImgPlace1" presStyleIdx="0" presStyleCnt="2"/>
      <dgm:spPr/>
    </dgm:pt>
    <dgm:pt modelId="{364DFF98-8D7A-BC40-B8C4-1718533502FE}" type="pres">
      <dgm:prSet presAssocID="{34EC2CE8-C033-DA48-9D8A-23F14A93480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2506C-1DFF-6E45-BCEE-1098B9D8F5CE}" type="pres">
      <dgm:prSet presAssocID="{34EC2CE8-C033-DA48-9D8A-23F14A934806}" presName="ChildText" presStyleLbl="revTx" presStyleIdx="0" presStyleCnt="3" custScaleX="188522" custLinFactNeighborX="45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E9920-91A6-E744-AD21-DE7A338CDC6F}" type="pres">
      <dgm:prSet presAssocID="{02BB71FA-568A-D640-A7E6-8E7620FD39A4}" presName="sibTrans" presStyleCnt="0"/>
      <dgm:spPr/>
    </dgm:pt>
    <dgm:pt modelId="{1D34DAB8-3068-994F-B501-B5CADF11F3A6}" type="pres">
      <dgm:prSet presAssocID="{84E40759-3966-054E-8B3D-8823B863E44D}" presName="composite" presStyleCnt="0"/>
      <dgm:spPr/>
    </dgm:pt>
    <dgm:pt modelId="{43BA417D-5D92-DA4B-9BFD-040B109F03ED}" type="pres">
      <dgm:prSet presAssocID="{84E40759-3966-054E-8B3D-8823B863E44D}" presName="bentUpArrow1" presStyleLbl="alignImgPlace1" presStyleIdx="1" presStyleCnt="2"/>
      <dgm:spPr/>
    </dgm:pt>
    <dgm:pt modelId="{357E5876-6FBA-BC45-817C-059773A022F5}" type="pres">
      <dgm:prSet presAssocID="{84E40759-3966-054E-8B3D-8823B863E44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46B03-0389-C04D-AD5F-51CB6EDE9F0C}" type="pres">
      <dgm:prSet presAssocID="{84E40759-3966-054E-8B3D-8823B863E44D}" presName="ChildText" presStyleLbl="revTx" presStyleIdx="1" presStyleCnt="3" custScaleX="272297" custScaleY="138548" custLinFactNeighborX="84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70A7D-998C-DC4A-B5D1-74AD7F3A3CB2}" type="pres">
      <dgm:prSet presAssocID="{3E7D4D14-0139-8043-B648-A5C4C09E2D15}" presName="sibTrans" presStyleCnt="0"/>
      <dgm:spPr/>
    </dgm:pt>
    <dgm:pt modelId="{012D34EC-F1E1-2444-ACB7-CDFCBF4B1E3A}" type="pres">
      <dgm:prSet presAssocID="{932F649D-6C80-6243-B716-5DD652729E0A}" presName="composite" presStyleCnt="0"/>
      <dgm:spPr/>
    </dgm:pt>
    <dgm:pt modelId="{07097F97-8C58-B14C-8DA1-B64C96BC4DB6}" type="pres">
      <dgm:prSet presAssocID="{932F649D-6C80-6243-B716-5DD652729E0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9BC14-7A1D-BF4F-ABB5-343B36ABD474}" type="pres">
      <dgm:prSet presAssocID="{932F649D-6C80-6243-B716-5DD652729E0A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4B650-FCF7-5647-98B4-D1699BC25E38}" srcId="{84E40759-3966-054E-8B3D-8823B863E44D}" destId="{774FE624-6E45-D444-9FA1-18174A7F1756}" srcOrd="0" destOrd="0" parTransId="{A71AD230-4169-E149-8E9C-81CA18F67D2A}" sibTransId="{78ACEC65-6F6E-654D-8EBD-50E8C6B4DB63}"/>
    <dgm:cxn modelId="{409DB67B-99AB-C441-92A8-FA1CAB074FD3}" type="presOf" srcId="{D5EF78DD-EFF1-2749-9246-1D2685E81B1C}" destId="{7CC9BC14-7A1D-BF4F-ABB5-343B36ABD474}" srcOrd="0" destOrd="1" presId="urn:microsoft.com/office/officeart/2005/8/layout/StepDownProcess"/>
    <dgm:cxn modelId="{678EE8FF-4030-D447-B80A-BA05D6000DD2}" type="presOf" srcId="{9894B4E9-3176-884C-B214-3E04B4434A34}" destId="{FE72506C-1DFF-6E45-BCEE-1098B9D8F5CE}" srcOrd="0" destOrd="0" presId="urn:microsoft.com/office/officeart/2005/8/layout/StepDownProcess"/>
    <dgm:cxn modelId="{C2AC4745-3134-0F4B-9C8C-247C677C8FCF}" srcId="{34EC2CE8-C033-DA48-9D8A-23F14A934806}" destId="{9894B4E9-3176-884C-B214-3E04B4434A34}" srcOrd="0" destOrd="0" parTransId="{23300F0C-71DA-444E-9BA9-4697B9B8B9C5}" sibTransId="{F8090470-8D44-A145-A8F7-BA6CF06083C0}"/>
    <dgm:cxn modelId="{CAA5A83B-2292-4D49-9940-A1F94C8C5CC7}" type="presOf" srcId="{34EC2CE8-C033-DA48-9D8A-23F14A934806}" destId="{364DFF98-8D7A-BC40-B8C4-1718533502FE}" srcOrd="0" destOrd="0" presId="urn:microsoft.com/office/officeart/2005/8/layout/StepDownProcess"/>
    <dgm:cxn modelId="{63DF28FF-DC51-B542-9FB2-5D5BDFF4D098}" srcId="{BF6936BD-8ECF-C049-9F9D-6A3A73AD1A77}" destId="{84E40759-3966-054E-8B3D-8823B863E44D}" srcOrd="1" destOrd="0" parTransId="{B5EEC98A-8FFB-9A48-9E18-ABA3C49B64FF}" sibTransId="{3E7D4D14-0139-8043-B648-A5C4C09E2D15}"/>
    <dgm:cxn modelId="{BEDCAB37-459B-4843-A2A4-C42C5F5EB463}" srcId="{BF6936BD-8ECF-C049-9F9D-6A3A73AD1A77}" destId="{34EC2CE8-C033-DA48-9D8A-23F14A934806}" srcOrd="0" destOrd="0" parTransId="{6C2D18D5-A2CC-E744-82E6-2C061580B974}" sibTransId="{02BB71FA-568A-D640-A7E6-8E7620FD39A4}"/>
    <dgm:cxn modelId="{B0CC4E26-FC96-5548-99BC-59E3CF98C57D}" type="presOf" srcId="{B78EA21B-BDCB-E946-8527-72810EBCF6B3}" destId="{91246B03-0389-C04D-AD5F-51CB6EDE9F0C}" srcOrd="0" destOrd="1" presId="urn:microsoft.com/office/officeart/2005/8/layout/StepDownProcess"/>
    <dgm:cxn modelId="{B44EC4D1-7239-0F4B-BD6D-CDFDFC54C193}" type="presOf" srcId="{E7FC9A02-B201-7A46-AC96-38B1F9E4F05C}" destId="{91246B03-0389-C04D-AD5F-51CB6EDE9F0C}" srcOrd="0" destOrd="2" presId="urn:microsoft.com/office/officeart/2005/8/layout/StepDownProcess"/>
    <dgm:cxn modelId="{5C81DFAD-53F7-374F-B17B-E79A292FDA17}" srcId="{932F649D-6C80-6243-B716-5DD652729E0A}" destId="{D7A5A575-80A8-A140-B2C9-DEE9310151DA}" srcOrd="0" destOrd="0" parTransId="{1BC4AC20-527D-6D48-BD24-E7D745E075C1}" sibTransId="{E745F3D9-DE13-4E45-AD71-00E42F57109F}"/>
    <dgm:cxn modelId="{74A401AA-ACDF-214E-9267-6C3A147835D6}" type="presOf" srcId="{84E40759-3966-054E-8B3D-8823B863E44D}" destId="{357E5876-6FBA-BC45-817C-059773A022F5}" srcOrd="0" destOrd="0" presId="urn:microsoft.com/office/officeart/2005/8/layout/StepDownProcess"/>
    <dgm:cxn modelId="{A5C42E60-CD81-5C4C-ACF3-3FD882494BC4}" type="presOf" srcId="{D7A5A575-80A8-A140-B2C9-DEE9310151DA}" destId="{7CC9BC14-7A1D-BF4F-ABB5-343B36ABD474}" srcOrd="0" destOrd="0" presId="urn:microsoft.com/office/officeart/2005/8/layout/StepDownProcess"/>
    <dgm:cxn modelId="{E7E408CF-8E30-DF46-9659-95E880325D3D}" type="presOf" srcId="{11787905-0A0E-1E42-8EF2-E18CC814D5E9}" destId="{7CC9BC14-7A1D-BF4F-ABB5-343B36ABD474}" srcOrd="0" destOrd="2" presId="urn:microsoft.com/office/officeart/2005/8/layout/StepDownProcess"/>
    <dgm:cxn modelId="{41EE8A03-071F-304A-B0FE-A7D1EE2DDED6}" type="presOf" srcId="{932F649D-6C80-6243-B716-5DD652729E0A}" destId="{07097F97-8C58-B14C-8DA1-B64C96BC4DB6}" srcOrd="0" destOrd="0" presId="urn:microsoft.com/office/officeart/2005/8/layout/StepDownProcess"/>
    <dgm:cxn modelId="{F27531DC-CAD8-F145-A3E3-89A4858F490D}" srcId="{932F649D-6C80-6243-B716-5DD652729E0A}" destId="{11787905-0A0E-1E42-8EF2-E18CC814D5E9}" srcOrd="2" destOrd="0" parTransId="{534E8838-90CD-0C4F-B194-B228459D1E4C}" sibTransId="{00E77FE7-07BF-C34E-8466-82523349E8E9}"/>
    <dgm:cxn modelId="{ABBED67B-415C-2243-9EC1-0BB182F36CF6}" type="presOf" srcId="{774FE624-6E45-D444-9FA1-18174A7F1756}" destId="{91246B03-0389-C04D-AD5F-51CB6EDE9F0C}" srcOrd="0" destOrd="0" presId="urn:microsoft.com/office/officeart/2005/8/layout/StepDownProcess"/>
    <dgm:cxn modelId="{82895634-2B27-CF4A-97FE-A29D4000D546}" srcId="{84E40759-3966-054E-8B3D-8823B863E44D}" destId="{E7FC9A02-B201-7A46-AC96-38B1F9E4F05C}" srcOrd="2" destOrd="0" parTransId="{01B325AA-52A5-5448-B947-674099633CC4}" sibTransId="{483AE685-7F67-F54A-9019-A8BBD83A6444}"/>
    <dgm:cxn modelId="{968ABB19-A220-AD44-89F7-98C0C8677C5E}" srcId="{BF6936BD-8ECF-C049-9F9D-6A3A73AD1A77}" destId="{932F649D-6C80-6243-B716-5DD652729E0A}" srcOrd="2" destOrd="0" parTransId="{DFE9C32C-E921-7148-94D4-41EC6285B87B}" sibTransId="{3DC0D752-EECB-CA43-B9E5-6153DBEAE0C8}"/>
    <dgm:cxn modelId="{7B89C70A-D9A2-C34F-BCEC-B23E62FBD5D8}" srcId="{932F649D-6C80-6243-B716-5DD652729E0A}" destId="{D5EF78DD-EFF1-2749-9246-1D2685E81B1C}" srcOrd="1" destOrd="0" parTransId="{41797F11-6993-FA46-870B-226CF755E253}" sibTransId="{01004E55-065B-2E41-8521-806F3A18A662}"/>
    <dgm:cxn modelId="{48F5E280-D32A-3844-BFAA-88BB781BB7DA}" type="presOf" srcId="{BF6936BD-8ECF-C049-9F9D-6A3A73AD1A77}" destId="{56861DF8-8890-5B42-AC18-4DF1EE15DC0D}" srcOrd="0" destOrd="0" presId="urn:microsoft.com/office/officeart/2005/8/layout/StepDownProcess"/>
    <dgm:cxn modelId="{A7C845C4-6AE6-1547-96A4-5CD6F83F7C9A}" srcId="{84E40759-3966-054E-8B3D-8823B863E44D}" destId="{B78EA21B-BDCB-E946-8527-72810EBCF6B3}" srcOrd="1" destOrd="0" parTransId="{67F63E42-2398-DC4A-9EE0-989606329F64}" sibTransId="{E6D28A26-3C7D-0B49-921F-8C23EC59D391}"/>
    <dgm:cxn modelId="{60567AF4-B298-CE41-840E-33EED9C88373}" type="presParOf" srcId="{56861DF8-8890-5B42-AC18-4DF1EE15DC0D}" destId="{D4155698-AF2E-1A44-8A78-03F0A104C4F1}" srcOrd="0" destOrd="0" presId="urn:microsoft.com/office/officeart/2005/8/layout/StepDownProcess"/>
    <dgm:cxn modelId="{DE41DE6D-24C9-2246-B84D-48A0C6DD75EF}" type="presParOf" srcId="{D4155698-AF2E-1A44-8A78-03F0A104C4F1}" destId="{5B42FEDD-4F3E-9E4A-A336-C2BB62D1BBEA}" srcOrd="0" destOrd="0" presId="urn:microsoft.com/office/officeart/2005/8/layout/StepDownProcess"/>
    <dgm:cxn modelId="{785C3EE5-9A5F-3148-A4C9-91DA9207BE28}" type="presParOf" srcId="{D4155698-AF2E-1A44-8A78-03F0A104C4F1}" destId="{364DFF98-8D7A-BC40-B8C4-1718533502FE}" srcOrd="1" destOrd="0" presId="urn:microsoft.com/office/officeart/2005/8/layout/StepDownProcess"/>
    <dgm:cxn modelId="{160D9B54-E7CB-7042-8277-2AF144C0E521}" type="presParOf" srcId="{D4155698-AF2E-1A44-8A78-03F0A104C4F1}" destId="{FE72506C-1DFF-6E45-BCEE-1098B9D8F5CE}" srcOrd="2" destOrd="0" presId="urn:microsoft.com/office/officeart/2005/8/layout/StepDownProcess"/>
    <dgm:cxn modelId="{D6596582-3F42-734E-A60D-939E95A95828}" type="presParOf" srcId="{56861DF8-8890-5B42-AC18-4DF1EE15DC0D}" destId="{94CE9920-91A6-E744-AD21-DE7A338CDC6F}" srcOrd="1" destOrd="0" presId="urn:microsoft.com/office/officeart/2005/8/layout/StepDownProcess"/>
    <dgm:cxn modelId="{EA2A035E-5575-2744-8ACA-A2CFF43019E3}" type="presParOf" srcId="{56861DF8-8890-5B42-AC18-4DF1EE15DC0D}" destId="{1D34DAB8-3068-994F-B501-B5CADF11F3A6}" srcOrd="2" destOrd="0" presId="urn:microsoft.com/office/officeart/2005/8/layout/StepDownProcess"/>
    <dgm:cxn modelId="{99F56B8B-F8C5-8841-9580-E14A75260D23}" type="presParOf" srcId="{1D34DAB8-3068-994F-B501-B5CADF11F3A6}" destId="{43BA417D-5D92-DA4B-9BFD-040B109F03ED}" srcOrd="0" destOrd="0" presId="urn:microsoft.com/office/officeart/2005/8/layout/StepDownProcess"/>
    <dgm:cxn modelId="{1ED82492-2484-9745-A6C5-2DDC82BEBCBC}" type="presParOf" srcId="{1D34DAB8-3068-994F-B501-B5CADF11F3A6}" destId="{357E5876-6FBA-BC45-817C-059773A022F5}" srcOrd="1" destOrd="0" presId="urn:microsoft.com/office/officeart/2005/8/layout/StepDownProcess"/>
    <dgm:cxn modelId="{D74D9AAB-1F04-5A45-B143-40394C8EBC84}" type="presParOf" srcId="{1D34DAB8-3068-994F-B501-B5CADF11F3A6}" destId="{91246B03-0389-C04D-AD5F-51CB6EDE9F0C}" srcOrd="2" destOrd="0" presId="urn:microsoft.com/office/officeart/2005/8/layout/StepDownProcess"/>
    <dgm:cxn modelId="{77B171DF-9472-E74C-A3A1-56AAE09F4291}" type="presParOf" srcId="{56861DF8-8890-5B42-AC18-4DF1EE15DC0D}" destId="{72E70A7D-998C-DC4A-B5D1-74AD7F3A3CB2}" srcOrd="3" destOrd="0" presId="urn:microsoft.com/office/officeart/2005/8/layout/StepDownProcess"/>
    <dgm:cxn modelId="{E2B77A9C-60A3-4641-832E-9BF80E5339E3}" type="presParOf" srcId="{56861DF8-8890-5B42-AC18-4DF1EE15DC0D}" destId="{012D34EC-F1E1-2444-ACB7-CDFCBF4B1E3A}" srcOrd="4" destOrd="0" presId="urn:microsoft.com/office/officeart/2005/8/layout/StepDownProcess"/>
    <dgm:cxn modelId="{EC4DC9BF-55BF-354D-B75A-E676AAE58B0F}" type="presParOf" srcId="{012D34EC-F1E1-2444-ACB7-CDFCBF4B1E3A}" destId="{07097F97-8C58-B14C-8DA1-B64C96BC4DB6}" srcOrd="0" destOrd="0" presId="urn:microsoft.com/office/officeart/2005/8/layout/StepDownProcess"/>
    <dgm:cxn modelId="{B9617C65-9647-164B-B395-8987BD29D17E}" type="presParOf" srcId="{012D34EC-F1E1-2444-ACB7-CDFCBF4B1E3A}" destId="{7CC9BC14-7A1D-BF4F-ABB5-343B36ABD47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2FEDD-4F3E-9E4A-A336-C2BB62D1BBEA}">
      <dsp:nvSpPr>
        <dsp:cNvPr id="0" name=""/>
        <dsp:cNvSpPr/>
      </dsp:nvSpPr>
      <dsp:spPr>
        <a:xfrm rot="5400000">
          <a:off x="867164" y="1381686"/>
          <a:ext cx="1226735" cy="13965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4DFF98-8D7A-BC40-B8C4-1718533502FE}">
      <dsp:nvSpPr>
        <dsp:cNvPr id="0" name=""/>
        <dsp:cNvSpPr/>
      </dsp:nvSpPr>
      <dsp:spPr>
        <a:xfrm>
          <a:off x="542154" y="21825"/>
          <a:ext cx="2065100" cy="14455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Read</a:t>
          </a:r>
          <a:endParaRPr lang="en-US" sz="4600" kern="1200" dirty="0"/>
        </a:p>
      </dsp:txBody>
      <dsp:txXfrm>
        <a:off x="612730" y="92401"/>
        <a:ext cx="1923948" cy="1304351"/>
      </dsp:txXfrm>
    </dsp:sp>
    <dsp:sp modelId="{FE72506C-1DFF-6E45-BCEE-1098B9D8F5CE}">
      <dsp:nvSpPr>
        <dsp:cNvPr id="0" name=""/>
        <dsp:cNvSpPr/>
      </dsp:nvSpPr>
      <dsp:spPr>
        <a:xfrm>
          <a:off x="2630594" y="159687"/>
          <a:ext cx="2831519" cy="116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Both real and metadata</a:t>
          </a:r>
          <a:endParaRPr lang="en-US" sz="2300" kern="1200" dirty="0"/>
        </a:p>
      </dsp:txBody>
      <dsp:txXfrm>
        <a:off x="2630594" y="159687"/>
        <a:ext cx="2831519" cy="1168319"/>
      </dsp:txXfrm>
    </dsp:sp>
    <dsp:sp modelId="{43BA417D-5D92-DA4B-9BFD-040B109F03ED}">
      <dsp:nvSpPr>
        <dsp:cNvPr id="0" name=""/>
        <dsp:cNvSpPr/>
      </dsp:nvSpPr>
      <dsp:spPr>
        <a:xfrm rot="5400000">
          <a:off x="2898446" y="3092783"/>
          <a:ext cx="1226735" cy="13965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7E5876-6FBA-BC45-817C-059773A022F5}">
      <dsp:nvSpPr>
        <dsp:cNvPr id="0" name=""/>
        <dsp:cNvSpPr/>
      </dsp:nvSpPr>
      <dsp:spPr>
        <a:xfrm>
          <a:off x="2573436" y="1732922"/>
          <a:ext cx="2065100" cy="144550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Crunch</a:t>
          </a:r>
          <a:endParaRPr lang="en-US" sz="4600" kern="1200" dirty="0"/>
        </a:p>
      </dsp:txBody>
      <dsp:txXfrm>
        <a:off x="2644012" y="1803498"/>
        <a:ext cx="1923948" cy="1304351"/>
      </dsp:txXfrm>
    </dsp:sp>
    <dsp:sp modelId="{91246B03-0389-C04D-AD5F-51CB6EDE9F0C}">
      <dsp:nvSpPr>
        <dsp:cNvPr id="0" name=""/>
        <dsp:cNvSpPr/>
      </dsp:nvSpPr>
      <dsp:spPr>
        <a:xfrm>
          <a:off x="4607002" y="1645602"/>
          <a:ext cx="4089783" cy="161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Convert to frequency domain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Flag RFI (time domain and S-K)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</dsp:txBody>
      <dsp:txXfrm>
        <a:off x="4607002" y="1645602"/>
        <a:ext cx="4089783" cy="1618682"/>
      </dsp:txXfrm>
    </dsp:sp>
    <dsp:sp modelId="{07097F97-8C58-B14C-8DA1-B64C96BC4DB6}">
      <dsp:nvSpPr>
        <dsp:cNvPr id="0" name=""/>
        <dsp:cNvSpPr/>
      </dsp:nvSpPr>
      <dsp:spPr>
        <a:xfrm>
          <a:off x="4604718" y="3356699"/>
          <a:ext cx="2065100" cy="1445503"/>
        </a:xfrm>
        <a:prstGeom prst="roundRect">
          <a:avLst>
            <a:gd name="adj" fmla="val 16670"/>
          </a:avLst>
        </a:prstGeom>
        <a:solidFill>
          <a:schemeClr val="accent3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Write</a:t>
          </a:r>
          <a:endParaRPr lang="en-US" sz="4600" kern="1200" dirty="0"/>
        </a:p>
      </dsp:txBody>
      <dsp:txXfrm>
        <a:off x="4675294" y="3427275"/>
        <a:ext cx="1923948" cy="1304351"/>
      </dsp:txXfrm>
    </dsp:sp>
    <dsp:sp modelId="{7CC9BC14-7A1D-BF4F-ABB5-343B36ABD474}">
      <dsp:nvSpPr>
        <dsp:cNvPr id="0" name=""/>
        <dsp:cNvSpPr/>
      </dsp:nvSpPr>
      <dsp:spPr>
        <a:xfrm>
          <a:off x="6669818" y="3494561"/>
          <a:ext cx="1501956" cy="116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HDF5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NPZ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…</a:t>
          </a:r>
          <a:endParaRPr lang="en-US" sz="2000" kern="1200" dirty="0"/>
        </a:p>
      </dsp:txBody>
      <dsp:txXfrm>
        <a:off x="6669818" y="3494561"/>
        <a:ext cx="1501956" cy="116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7/27/12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7/27/12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wa1.freeforums.org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rnax.phys.unm.edu/lwa/trac/wik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LWA Software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Jayce Dowell – </a:t>
            </a:r>
            <a:r>
              <a:rPr lang="en-US" smtClean="0"/>
              <a:t>LWA </a:t>
            </a:r>
            <a:r>
              <a:rPr lang="en-US" smtClean="0"/>
              <a:t>Users’ </a:t>
            </a:r>
            <a:r>
              <a:rPr lang="en-US" dirty="0" smtClean="0"/>
              <a:t>Meeting – July 27,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2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5486399"/>
            <a:ext cx="7315200" cy="1228091"/>
          </a:xfrm>
        </p:spPr>
        <p:txBody>
          <a:bodyPr/>
          <a:lstStyle/>
          <a:p>
            <a:pPr marL="285750" indent="-285750">
              <a:buFont typeface="Wingdings" charset="2"/>
              <a:buChar char="q"/>
            </a:pPr>
            <a:r>
              <a:rPr lang="en-US" dirty="0" err="1" smtClean="0"/>
              <a:t>sessionGUI.py</a:t>
            </a:r>
            <a:r>
              <a:rPr lang="en-US" dirty="0" smtClean="0"/>
              <a:t> provides a graphical interface for created session definition files for all three primary LWA1 data products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SessionSchedules</a:t>
            </a:r>
            <a:r>
              <a:rPr lang="en-US" dirty="0" smtClean="0"/>
              <a:t> – </a:t>
            </a:r>
            <a:r>
              <a:rPr lang="en-US" dirty="0" err="1" smtClean="0"/>
              <a:t>sessionGUI.py</a:t>
            </a:r>
            <a:endParaRPr lang="en-US" dirty="0"/>
          </a:p>
        </p:txBody>
      </p:sp>
      <p:pic>
        <p:nvPicPr>
          <p:cNvPr id="7" name="Picture Placeholder 6" descr="sessionGUI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573" b="-155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997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399"/>
            <a:ext cx="7315200" cy="11933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drspec2hdf.py converts a DR spectrometer data file to a HDF5 file similar to what is created by </a:t>
            </a:r>
            <a:r>
              <a:rPr lang="en-US" dirty="0" err="1" smtClean="0"/>
              <a:t>hdfWaterfall.py</a:t>
            </a: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err="1" smtClean="0"/>
              <a:t>plotHDF.py</a:t>
            </a:r>
            <a:r>
              <a:rPr lang="en-US" dirty="0"/>
              <a:t> </a:t>
            </a:r>
            <a:r>
              <a:rPr lang="en-US" dirty="0" smtClean="0"/>
              <a:t>reads in a HDF5 file created by drspec2hdf.py/</a:t>
            </a:r>
            <a:r>
              <a:rPr lang="en-US" dirty="0" err="1" smtClean="0"/>
              <a:t>hdfWaterfall.py</a:t>
            </a:r>
            <a:r>
              <a:rPr lang="en-US" dirty="0" smtClean="0"/>
              <a:t> and displays it in an interactive manner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– drspec2hdf.py &amp; </a:t>
            </a:r>
            <a:r>
              <a:rPr lang="en-US" dirty="0" err="1" smtClean="0"/>
              <a:t>plotHDF.py</a:t>
            </a:r>
            <a:endParaRPr lang="en-US" dirty="0"/>
          </a:p>
        </p:txBody>
      </p:sp>
      <p:pic>
        <p:nvPicPr>
          <p:cNvPr id="5" name="Picture Placeholder 4" descr="plotHDF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05" r="-18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1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399"/>
            <a:ext cx="7315200" cy="126279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Combines SDF and data to look at pointing cross scans (scans across source at constant </a:t>
            </a:r>
            <a:r>
              <a:rPr lang="en-US" dirty="0" err="1" smtClean="0"/>
              <a:t>dec.</a:t>
            </a:r>
            <a:r>
              <a:rPr lang="en-US" dirty="0" smtClean="0"/>
              <a:t> and RA)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SDF provides when the pointing changes/the current offset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Spectrometer data provides…  the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SDFs &amp; Spectrometer Data</a:t>
            </a:r>
            <a:endParaRPr lang="en-US" dirty="0"/>
          </a:p>
        </p:txBody>
      </p:sp>
      <p:pic>
        <p:nvPicPr>
          <p:cNvPr id="5" name="Picture Placeholder 4" descr="crossScan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35" r="-13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28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X polarization of the LWA1 RFI Survey (</a:t>
            </a:r>
            <a:r>
              <a:rPr lang="en-US" dirty="0" err="1" smtClean="0"/>
              <a:t>Obenberger</a:t>
            </a:r>
            <a:r>
              <a:rPr lang="en-US" dirty="0" smtClean="0"/>
              <a:t> &amp; Dowell 2011)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Random dot </a:t>
            </a:r>
            <a:r>
              <a:rPr lang="en-US" dirty="0" err="1" smtClean="0"/>
              <a:t>autostereogram</a:t>
            </a: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Frequency increases to the right, time to the top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Galactic minimum occurs near the middle of the image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Waterfall Plots</a:t>
            </a:r>
            <a:endParaRPr lang="en-US" dirty="0"/>
          </a:p>
        </p:txBody>
      </p:sp>
      <p:pic>
        <p:nvPicPr>
          <p:cNvPr id="7" name="Picture Placeholder 6" descr="rfiSurveyX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5337" r="5112" b="5362"/>
          <a:stretch/>
        </p:blipFill>
        <p:spPr>
          <a:xfrm>
            <a:off x="2912533" y="440267"/>
            <a:ext cx="4775200" cy="3674533"/>
          </a:xfrm>
        </p:spPr>
      </p:pic>
    </p:spTree>
    <p:extLst>
      <p:ext uri="{BB962C8B-B14F-4D97-AF65-F5344CB8AC3E}">
        <p14:creationId xmlns:p14="http://schemas.microsoft.com/office/powerpoint/2010/main" val="135733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X polarization of the LWA1 RFI Survey (</a:t>
            </a:r>
            <a:r>
              <a:rPr lang="en-US" dirty="0" err="1" smtClean="0"/>
              <a:t>Obenberger</a:t>
            </a:r>
            <a:r>
              <a:rPr lang="en-US" dirty="0" smtClean="0"/>
              <a:t> &amp; Dowell 2011)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Random dot </a:t>
            </a:r>
            <a:r>
              <a:rPr lang="en-US" dirty="0" err="1" smtClean="0"/>
              <a:t>autostereogram</a:t>
            </a:r>
            <a:endParaRPr lang="en-US" dirty="0" smtClean="0"/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Frequency increases to the right, time to the top</a:t>
            </a:r>
          </a:p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Galactic minimum occurs near the middle of the image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Waterfall Plots</a:t>
            </a:r>
            <a:endParaRPr lang="en-US" dirty="0"/>
          </a:p>
        </p:txBody>
      </p:sp>
      <p:pic>
        <p:nvPicPr>
          <p:cNvPr id="5" name="Picture Placeholder 4" descr="rfiSurveyX-Map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12230" r="5363" b="11794"/>
          <a:stretch/>
        </p:blipFill>
        <p:spPr>
          <a:xfrm>
            <a:off x="2692400" y="558800"/>
            <a:ext cx="5350933" cy="3471333"/>
          </a:xfrm>
        </p:spPr>
      </p:pic>
    </p:spTree>
    <p:extLst>
      <p:ext uri="{BB962C8B-B14F-4D97-AF65-F5344CB8AC3E}">
        <p14:creationId xmlns:p14="http://schemas.microsoft.com/office/powerpoint/2010/main" val="10227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Design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724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LWA1 data is…</a:t>
            </a:r>
          </a:p>
          <a:p>
            <a:pPr lvl="1"/>
            <a:r>
              <a:rPr lang="en-US" dirty="0" smtClean="0"/>
              <a:t>In the time, not frequency, domain</a:t>
            </a:r>
          </a:p>
          <a:p>
            <a:pPr lvl="1"/>
            <a:r>
              <a:rPr lang="en-US" dirty="0" smtClean="0"/>
              <a:t>Large</a:t>
            </a:r>
          </a:p>
          <a:p>
            <a:pPr lvl="2"/>
            <a:r>
              <a:rPr lang="en-US" dirty="0" smtClean="0"/>
              <a:t>~75 MB/s for one beam (two tunings, two polarizations per tuning)</a:t>
            </a:r>
          </a:p>
          <a:p>
            <a:pPr lvl="2"/>
            <a:r>
              <a:rPr lang="en-US" dirty="0" smtClean="0"/>
              <a:t>TBW/TBN data captures all 520 DP inputs</a:t>
            </a:r>
          </a:p>
          <a:p>
            <a:r>
              <a:rPr lang="en-US" dirty="0" smtClean="0"/>
              <a:t>The software needs…</a:t>
            </a:r>
          </a:p>
          <a:p>
            <a:pPr lvl="1"/>
            <a:r>
              <a:rPr lang="en-US" dirty="0" smtClean="0"/>
              <a:t>Tools for performing the time to frequency conversion</a:t>
            </a:r>
          </a:p>
          <a:p>
            <a:pPr lvl="1"/>
            <a:r>
              <a:rPr lang="en-US" dirty="0" smtClean="0"/>
              <a:t>Flexibility…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n the number of inputs (4 for DRX to 520 for TBN)</a:t>
            </a:r>
          </a:p>
          <a:p>
            <a:pPr lvl="2"/>
            <a:r>
              <a:rPr lang="en-US" dirty="0" smtClean="0"/>
              <a:t>Methods used (signal processing, data windowing, RFI excision…)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and Design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18047"/>
          </a:xfrm>
        </p:spPr>
        <p:txBody>
          <a:bodyPr>
            <a:normAutofit/>
          </a:bodyPr>
          <a:lstStyle/>
          <a:p>
            <a:r>
              <a:rPr lang="en-US" dirty="0" smtClean="0"/>
              <a:t>The LWA Software Library (LSL)</a:t>
            </a:r>
          </a:p>
          <a:p>
            <a:pPr lvl="1"/>
            <a:r>
              <a:rPr lang="en-US" dirty="0" smtClean="0"/>
              <a:t>Python </a:t>
            </a:r>
            <a:r>
              <a:rPr lang="en-US" dirty="0"/>
              <a:t>module for working with LWA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Contains a collection </a:t>
            </a:r>
            <a:r>
              <a:rPr lang="en-US" dirty="0"/>
              <a:t>of utilities for performing basic data manipulations (FFT, manual beam forming, etc.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Uses C extensions for speed when needed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framework that allows for complicated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Note:</a:t>
            </a:r>
            <a:endParaRPr lang="en-US" dirty="0"/>
          </a:p>
          <a:p>
            <a:pPr lvl="1"/>
            <a:r>
              <a:rPr lang="en-US" dirty="0" smtClean="0"/>
              <a:t>LSL is not an </a:t>
            </a:r>
            <a:r>
              <a:rPr lang="en-US" dirty="0"/>
              <a:t>end-to-end data analysis package, e.g., AIPS or CASA</a:t>
            </a:r>
          </a:p>
          <a:p>
            <a:pPr lvl="1"/>
            <a:endParaRPr lang="en-US" dirty="0"/>
          </a:p>
        </p:txBody>
      </p:sp>
      <p:pic>
        <p:nvPicPr>
          <p:cNvPr id="4" name="Picture 3" descr="pyth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41" y="6096000"/>
            <a:ext cx="2540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Components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77827" y="2893902"/>
            <a:ext cx="2388344" cy="2388344"/>
            <a:chOff x="2844427" y="958701"/>
            <a:chExt cx="2388344" cy="2388344"/>
          </a:xfrm>
        </p:grpSpPr>
        <p:sp>
          <p:nvSpPr>
            <p:cNvPr id="21" name="Oval 20"/>
            <p:cNvSpPr/>
            <p:nvPr/>
          </p:nvSpPr>
          <p:spPr>
            <a:xfrm>
              <a:off x="2844427" y="958701"/>
              <a:ext cx="2388344" cy="238834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3194192" y="1308466"/>
              <a:ext cx="1688814" cy="1688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smtClean="0"/>
                <a:t>LSL</a:t>
              </a:r>
              <a:endParaRPr lang="en-US" sz="65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28436" y="1789151"/>
            <a:ext cx="1487126" cy="1487126"/>
            <a:chOff x="3295036" y="-146050"/>
            <a:chExt cx="1487126" cy="1487126"/>
          </a:xfrm>
        </p:grpSpPr>
        <p:sp>
          <p:nvSpPr>
            <p:cNvPr id="19" name="Oval 18"/>
            <p:cNvSpPr/>
            <p:nvPr/>
          </p:nvSpPr>
          <p:spPr>
            <a:xfrm>
              <a:off x="3295036" y="-146050"/>
              <a:ext cx="1487126" cy="148712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6"/>
            <p:cNvSpPr/>
            <p:nvPr/>
          </p:nvSpPr>
          <p:spPr>
            <a:xfrm>
              <a:off x="3512821" y="71735"/>
              <a:ext cx="1051556" cy="1051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Common</a:t>
              </a:r>
              <a:endParaRPr lang="en-US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Routines commo</a:t>
              </a:r>
              <a:r>
                <a:rPr lang="en-US" sz="1100" dirty="0"/>
                <a:t>n</a:t>
              </a:r>
              <a:r>
                <a:rPr lang="en-US" sz="1100" kern="1200" dirty="0" smtClean="0"/>
                <a:t> to a wide variety of data</a:t>
              </a:r>
              <a:endParaRPr lang="en-US" sz="11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83798" y="3344511"/>
            <a:ext cx="1487126" cy="1487126"/>
            <a:chOff x="4850398" y="1409310"/>
            <a:chExt cx="1487126" cy="1487126"/>
          </a:xfrm>
        </p:grpSpPr>
        <p:sp>
          <p:nvSpPr>
            <p:cNvPr id="17" name="Oval 16"/>
            <p:cNvSpPr/>
            <p:nvPr/>
          </p:nvSpPr>
          <p:spPr>
            <a:xfrm>
              <a:off x="4850398" y="1409310"/>
              <a:ext cx="1487126" cy="148712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8"/>
            <p:cNvSpPr/>
            <p:nvPr/>
          </p:nvSpPr>
          <p:spPr>
            <a:xfrm>
              <a:off x="5068183" y="1627095"/>
              <a:ext cx="1051556" cy="1051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smtClean="0"/>
                <a:t>Readers</a:t>
              </a:r>
              <a:endParaRPr lang="en-US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smtClean="0"/>
                <a:t>Reading the raw DP formats</a:t>
              </a:r>
              <a:endParaRPr lang="en-US" sz="11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28436" y="4899873"/>
            <a:ext cx="1487126" cy="1487126"/>
            <a:chOff x="3295036" y="2964672"/>
            <a:chExt cx="1487126" cy="1487126"/>
          </a:xfrm>
        </p:grpSpPr>
        <p:sp>
          <p:nvSpPr>
            <p:cNvPr id="15" name="Oval 14"/>
            <p:cNvSpPr/>
            <p:nvPr/>
          </p:nvSpPr>
          <p:spPr>
            <a:xfrm>
              <a:off x="3295036" y="2964672"/>
              <a:ext cx="1487126" cy="148712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10"/>
            <p:cNvSpPr/>
            <p:nvPr/>
          </p:nvSpPr>
          <p:spPr>
            <a:xfrm>
              <a:off x="3512821" y="3182457"/>
              <a:ext cx="1051556" cy="1051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Analysis</a:t>
              </a:r>
              <a:endParaRPr lang="en-US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Basic analysis “building blocks”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3075" y="3344511"/>
            <a:ext cx="1487126" cy="1487126"/>
            <a:chOff x="1739675" y="1409310"/>
            <a:chExt cx="1487126" cy="1487126"/>
          </a:xfrm>
        </p:grpSpPr>
        <p:sp>
          <p:nvSpPr>
            <p:cNvPr id="13" name="Oval 12"/>
            <p:cNvSpPr/>
            <p:nvPr/>
          </p:nvSpPr>
          <p:spPr>
            <a:xfrm>
              <a:off x="1739675" y="1409310"/>
              <a:ext cx="1487126" cy="148712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1957460" y="1627095"/>
              <a:ext cx="1051556" cy="1051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Writers</a:t>
              </a:r>
              <a:endParaRPr lang="en-US" sz="14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 smtClean="0"/>
                <a:t>Export data to other formats, e.g., FITS files</a:t>
              </a:r>
              <a:endParaRPr lang="en-U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974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 Flow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5024099"/>
              </p:ext>
            </p:extLst>
          </p:nvPr>
        </p:nvGraphicFramePr>
        <p:xfrm>
          <a:off x="289393" y="1863175"/>
          <a:ext cx="8713930" cy="482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34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Extensions add specific functionality to LSL</a:t>
            </a:r>
          </a:p>
          <a:p>
            <a:r>
              <a:rPr lang="en-US" dirty="0" smtClean="0"/>
              <a:t>Three are currently available:</a:t>
            </a:r>
          </a:p>
          <a:p>
            <a:pPr lvl="1"/>
            <a:r>
              <a:rPr lang="en-US" dirty="0" smtClean="0"/>
              <a:t>Commissioning</a:t>
            </a:r>
          </a:p>
          <a:p>
            <a:pPr lvl="2"/>
            <a:r>
              <a:rPr lang="en-US" dirty="0" smtClean="0"/>
              <a:t>Set of scripts used for commissioning of LWA1</a:t>
            </a:r>
          </a:p>
          <a:p>
            <a:pPr lvl="2"/>
            <a:r>
              <a:rPr lang="en-US" dirty="0" smtClean="0"/>
              <a:t>Most similar to what is available in other environments, e.g., AIPS</a:t>
            </a:r>
          </a:p>
          <a:p>
            <a:pPr lvl="1"/>
            <a:r>
              <a:rPr lang="en-US" dirty="0" err="1" smtClean="0"/>
              <a:t>SessionSchedules</a:t>
            </a:r>
            <a:endParaRPr lang="en-US" dirty="0"/>
          </a:p>
          <a:p>
            <a:pPr lvl="2"/>
            <a:r>
              <a:rPr lang="en-US" dirty="0" smtClean="0"/>
              <a:t>Tools for creating and editing session definition files</a:t>
            </a:r>
          </a:p>
          <a:p>
            <a:pPr lvl="1"/>
            <a:r>
              <a:rPr lang="en-US" dirty="0" smtClean="0"/>
              <a:t>Pulsar</a:t>
            </a:r>
          </a:p>
          <a:p>
            <a:pPr lvl="2"/>
            <a:r>
              <a:rPr lang="en-US" dirty="0" smtClean="0"/>
              <a:t>Utility for converting DRX data into PSRFITS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3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Trac</a:t>
            </a:r>
            <a:r>
              <a:rPr lang="en-US" dirty="0"/>
              <a:t> Page and On-line Documentation:</a:t>
            </a:r>
          </a:p>
          <a:p>
            <a:pPr lvl="1"/>
            <a:r>
              <a:rPr lang="en-US" dirty="0">
                <a:hlinkClick r:id="rId2"/>
              </a:rPr>
              <a:t>http://fornax.phys.unm.edu/lwa/trac/wiki</a:t>
            </a:r>
            <a:endParaRPr lang="en-US" dirty="0"/>
          </a:p>
          <a:p>
            <a:r>
              <a:rPr lang="en-US" dirty="0"/>
              <a:t>Included Scripts:</a:t>
            </a:r>
          </a:p>
          <a:p>
            <a:pPr lvl="1"/>
            <a:r>
              <a:rPr lang="en-US" dirty="0"/>
              <a:t>Demonstrate a variety of data formats and processing options</a:t>
            </a:r>
          </a:p>
          <a:p>
            <a:r>
              <a:rPr lang="en-US" dirty="0"/>
              <a:t>LWA1 User’s Forum:</a:t>
            </a:r>
          </a:p>
          <a:p>
            <a:pPr lvl="1"/>
            <a:r>
              <a:rPr lang="en-US" dirty="0">
                <a:hlinkClick r:id="rId3"/>
              </a:rPr>
              <a:t>http://lwa1.freeforums.org/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inu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5410200"/>
            <a:ext cx="1167319" cy="1371600"/>
          </a:xfrm>
          <a:prstGeom prst="rect">
            <a:avLst/>
          </a:prstGeom>
        </p:spPr>
      </p:pic>
      <p:pic>
        <p:nvPicPr>
          <p:cNvPr id="5" name="Picture 4" descr="freebs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0" y="5673763"/>
            <a:ext cx="2540000" cy="1016000"/>
          </a:xfrm>
          <a:prstGeom prst="rect">
            <a:avLst/>
          </a:prstGeom>
        </p:spPr>
      </p:pic>
      <p:pic>
        <p:nvPicPr>
          <p:cNvPr id="6" name="Picture 5" descr="os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8" y="5802183"/>
            <a:ext cx="196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6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11713</TotalTime>
  <Words>513</Words>
  <Application>Microsoft Macintosh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The  LWA Software Library</vt:lpstr>
      <vt:lpstr>Overview</vt:lpstr>
      <vt:lpstr>Motivation and Design Philosophy</vt:lpstr>
      <vt:lpstr>Motivation and Design Philosophy</vt:lpstr>
      <vt:lpstr>Core Components</vt:lpstr>
      <vt:lpstr>Typical Data Flow</vt:lpstr>
      <vt:lpstr>Extensions</vt:lpstr>
      <vt:lpstr>User Support</vt:lpstr>
      <vt:lpstr>Examples</vt:lpstr>
      <vt:lpstr>SessionSchedules – sessionGUI.py</vt:lpstr>
      <vt:lpstr>Commissioning – drspec2hdf.py &amp; plotHDF.py</vt:lpstr>
      <vt:lpstr>Combining SDFs &amp; Spectrometer Data</vt:lpstr>
      <vt:lpstr>Visualizing Waterfall Plots</vt:lpstr>
      <vt:lpstr>Visualizing Waterfall Plots</vt:lpstr>
    </vt:vector>
  </TitlesOfParts>
  <Company>University of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LWA Software Library</dc:title>
  <dc:creator>Jayce Dowell</dc:creator>
  <cp:lastModifiedBy>Jayce Dowell</cp:lastModifiedBy>
  <cp:revision>43</cp:revision>
  <dcterms:created xsi:type="dcterms:W3CDTF">2012-07-17T19:26:00Z</dcterms:created>
  <dcterms:modified xsi:type="dcterms:W3CDTF">2012-07-27T14:31:50Z</dcterms:modified>
</cp:coreProperties>
</file>