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1" r:id="rId2"/>
    <p:sldId id="463" r:id="rId3"/>
    <p:sldId id="464" r:id="rId4"/>
    <p:sldId id="476" r:id="rId5"/>
    <p:sldId id="482" r:id="rId6"/>
    <p:sldId id="475" r:id="rId7"/>
    <p:sldId id="474" r:id="rId8"/>
    <p:sldId id="473" r:id="rId9"/>
    <p:sldId id="472" r:id="rId10"/>
    <p:sldId id="479" r:id="rId11"/>
    <p:sldId id="480" r:id="rId12"/>
    <p:sldId id="481" r:id="rId13"/>
    <p:sldId id="469" r:id="rId14"/>
    <p:sldId id="484" r:id="rId15"/>
    <p:sldId id="478" r:id="rId16"/>
    <p:sldId id="477" r:id="rId17"/>
    <p:sldId id="466" r:id="rId18"/>
    <p:sldId id="483" r:id="rId19"/>
    <p:sldId id="486" r:id="rId20"/>
    <p:sldId id="487" r:id="rId21"/>
    <p:sldId id="4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8000"/>
    <a:srgbClr val="0000FF"/>
    <a:srgbClr val="5B634A"/>
    <a:srgbClr val="800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27301A-2085-5841-8C17-34094860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34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53E5FC-BC92-154B-9DC3-BC709FF34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8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3CDF-0E18-744B-B260-DA6EAF088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241D-FC18-BB46-9FB6-0F1440856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3D73-2DFE-FA41-8E28-05AEECE03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C22D-843A-5C42-AB77-B8E6A6E7E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55ED-95E8-7443-A4A3-62668384D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D1ECC-9092-704C-AFED-429A43DB5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8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478E-9924-2848-AEEA-29C905B66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0551-DE5A-6644-9B24-5143EFB99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E239-3361-344A-A6EE-AB4D777D7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1811-087F-D14B-A8DB-530E9BFA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B97DA-F6A4-1542-A621-2043CD7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28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7CFF70-2EBD-7548-95B4-FB5B707DB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4196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wa-pulsar@phys.utb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hWARO__2H7gdFdVWGlFWG43ZGVqcWE2RW5ObTdOd1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Pulsars with LWA1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Paul S.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Ray and Sean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Cutchin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Naval Research Laboratory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2012 July 26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6019800"/>
            <a:ext cx="660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Basic </a:t>
            </a:r>
            <a:r>
              <a:rPr lang="en-US" sz="1800" i="1" dirty="0" smtClean="0"/>
              <a:t>research </a:t>
            </a:r>
            <a:r>
              <a:rPr lang="en-US" sz="1800" i="1" dirty="0"/>
              <a:t>in radio astronomy at NRL is supported by NRL/ONR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4267200"/>
            <a:ext cx="615970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LWA1 pulsar </a:t>
            </a:r>
            <a:r>
              <a:rPr lang="en-US" dirty="0" smtClean="0"/>
              <a:t>discussions:</a:t>
            </a:r>
            <a:endParaRPr lang="en-US" dirty="0"/>
          </a:p>
          <a:p>
            <a:pPr algn="ctr"/>
            <a:r>
              <a:rPr lang="en-US" dirty="0" smtClean="0">
                <a:hlinkClick r:id="rId2"/>
              </a:rPr>
              <a:t>lwa</a:t>
            </a:r>
            <a:r>
              <a:rPr lang="en-US" dirty="0">
                <a:hlinkClick r:id="rId2"/>
              </a:rPr>
              <a:t>-pulsar@</a:t>
            </a:r>
            <a:r>
              <a:rPr lang="en-US" dirty="0" smtClean="0">
                <a:hlinkClick r:id="rId2"/>
              </a:rPr>
              <a:t>phys.utb.edu</a:t>
            </a:r>
            <a:endParaRPr lang="en-US" dirty="0" smtClean="0"/>
          </a:p>
          <a:p>
            <a:r>
              <a:rPr lang="en-US" dirty="0" smtClean="0"/>
              <a:t>Contact me or Kevin Stovall if you want to join!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RFI Examples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Generally benign RFI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environment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~1% of data flagged as bad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Something strange going on, however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Similar RFI showing up in both tunings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Looks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like internal issue in DRX??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Or, crazy software problem??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F82D28-A72B-9848-ABBF-BB460A07D504}" type="slidenum">
              <a:rPr lang="en-US" sz="1600">
                <a:solidFill>
                  <a:srgbClr val="000000"/>
                </a:solidFill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7F9836-46F6-8841-8078-FB16A411788C}" type="slidenum">
              <a:rPr lang="en-US" sz="1600">
                <a:solidFill>
                  <a:srgbClr val="000000"/>
                </a:solidFill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41986" name="Picture 5" descr="rfi_drx_56061_41400_b2t1_0001_rfifi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520A50-7FF7-174F-A706-A92B985F4B54}" type="slidenum">
              <a:rPr lang="en-US" sz="1600">
                <a:solidFill>
                  <a:srgbClr val="000000"/>
                </a:solidFill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43010" name="Picture 5" descr="rfi_drx_56061_41400_b2t2_0001_rfifi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E7"/>
                </a:solidFill>
                <a:latin typeface="Arial" charset="0"/>
                <a:cs typeface="Arial" charset="0"/>
              </a:rPr>
              <a:t>Steep Spectrum Pulsars and Connection to Fermi</a:t>
            </a:r>
          </a:p>
        </p:txBody>
      </p:sp>
      <p:pic>
        <p:nvPicPr>
          <p:cNvPr id="23554" name="Picture 27" descr="LWA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24600"/>
            <a:ext cx="1331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8E7C7B-1DAE-AC49-B8C1-A75934B6D45B}" type="slidenum">
              <a:rPr lang="en-US" sz="1600">
                <a:solidFill>
                  <a:srgbClr val="000000"/>
                </a:solidFill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1371600"/>
            <a:ext cx="28194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SzPct val="125000"/>
              <a:buFont typeface="Arial" charset="0"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Before 2008, </a:t>
            </a:r>
            <a:r>
              <a:rPr lang="en-US" sz="1800" dirty="0" err="1">
                <a:latin typeface="Arial" charset="0"/>
                <a:cs typeface="Arial" charset="0"/>
                <a:sym typeface="Arial" charset="0"/>
              </a:rPr>
              <a:t>Geminga</a:t>
            </a: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 was the only known radio-quiet gamma-ray pulsar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 charset="0"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Blind searches of Fermi LAT data have discovered over 36 pulsars in the gamma-ray band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 charset="0"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So far, only 4 have been found to pulse in radio, despite very deep searches</a:t>
            </a:r>
          </a:p>
          <a:p>
            <a:pPr>
              <a:lnSpc>
                <a:spcPct val="120000"/>
              </a:lnSpc>
              <a:buSzPct val="125000"/>
              <a:defRPr/>
            </a:pPr>
            <a:endParaRPr lang="en-US" sz="18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6248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4343400"/>
            <a:ext cx="5918200" cy="2078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SzPct val="125000"/>
              <a:defRPr/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Is this a beaming effect or some other physical mechanism?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 charset="0"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Low frequency searches are promising because beaming fractions appear to increase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 charset="0"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Some pulsars appear to be very steep spectrum </a:t>
            </a:r>
            <a:br>
              <a:rPr lang="en-US" sz="1800" dirty="0">
                <a:latin typeface="Arial" charset="0"/>
                <a:cs typeface="Arial" charset="0"/>
                <a:sym typeface="Arial" charset="0"/>
              </a:rPr>
            </a:b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(S ~ </a:t>
            </a:r>
            <a:r>
              <a:rPr lang="en-US" sz="1800" dirty="0" err="1">
                <a:latin typeface="Arial" charset="0"/>
                <a:cs typeface="Arial" charset="0"/>
                <a:sym typeface="Arial" charset="0"/>
              </a:rPr>
              <a:t>ν</a:t>
            </a:r>
            <a:r>
              <a:rPr lang="en-US" sz="1800" baseline="30000" dirty="0">
                <a:latin typeface="Arial" charset="0"/>
                <a:cs typeface="Arial" charset="0"/>
                <a:sym typeface="Arial" charset="0"/>
              </a:rPr>
              <a:t>–4</a:t>
            </a: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Blind Search Pulsars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343400" cy="4114800"/>
          </a:xfrm>
        </p:spPr>
        <p:txBody>
          <a:bodyPr/>
          <a:lstStyle/>
          <a:p>
            <a:r>
              <a:rPr lang="en-US" sz="1800" dirty="0" smtClean="0"/>
              <a:t>Long data sets make traditional FFT searches extremely computationally expensive</a:t>
            </a:r>
          </a:p>
          <a:p>
            <a:r>
              <a:rPr lang="en-US" sz="1800" dirty="0" smtClean="0"/>
              <a:t>Difference search algorithm (Atwood et al. 2006) greatly reduces computational requirements</a:t>
            </a:r>
          </a:p>
          <a:p>
            <a:r>
              <a:rPr lang="en-US" sz="1800" dirty="0" smtClean="0"/>
              <a:t>36 blind search pulsars discovered so far</a:t>
            </a:r>
          </a:p>
          <a:p>
            <a:r>
              <a:rPr lang="en-US" sz="1800" dirty="0" smtClean="0"/>
              <a:t>Deeper searches, with sensitivity to isolated MSPs, now running on </a:t>
            </a:r>
            <a:r>
              <a:rPr lang="en-US" sz="1800" dirty="0" err="1" smtClean="0"/>
              <a:t>Einstein@Home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C22D-843A-5C42-AB77-B8E6A6E7E8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f-fdot-diag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50" y="2133600"/>
            <a:ext cx="44124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0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Radio Limits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F46002-E40D-2043-A825-A365741447CD}" type="slidenum">
              <a:rPr lang="en-US" sz="1600">
                <a:solidFill>
                  <a:srgbClr val="000000"/>
                </a:solidFill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245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6764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622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791200" y="4419600"/>
            <a:ext cx="2438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CFP2 Proposal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Search Geminga and the 30 radio-quiet Fermi blind search pulsars with Decl &gt; –33 and any new discoveries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4 hour DRX observation each with 2 tunings at 38 and 74 MHz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Pulsars are timed with Fermi LAT so analysis only requires folding and a search over DM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800BD7-0F0E-A74B-A9F6-1301F2D24ECA}" type="slidenum">
              <a:rPr lang="en-US" sz="1600">
                <a:solidFill>
                  <a:srgbClr val="000000"/>
                </a:solidFill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J17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429000"/>
            <a:ext cx="44402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E7"/>
                </a:solidFill>
                <a:latin typeface="Arial" charset="0"/>
                <a:cs typeface="Arial" charset="0"/>
              </a:rPr>
              <a:t>Two Enticing Examples</a:t>
            </a:r>
          </a:p>
        </p:txBody>
      </p:sp>
      <p:pic>
        <p:nvPicPr>
          <p:cNvPr id="26627" name="Picture 27" descr="LWA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24600"/>
            <a:ext cx="1331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CC6B66-4768-BA45-B55F-6252AED151EA}" type="slidenum">
              <a:rPr lang="en-US" sz="1600">
                <a:solidFill>
                  <a:srgbClr val="000000"/>
                </a:solidFill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52400" y="1066800"/>
            <a:ext cx="6629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Geminga radio pulsations reported at 102.5 MHz (Malofeev &amp; Malov, Nature, 389, 697, 1997)</a:t>
            </a:r>
          </a:p>
          <a:p>
            <a:pPr marL="800100" lvl="1" indent="-342900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Detection remains controversial</a:t>
            </a:r>
          </a:p>
          <a:p>
            <a:pPr marL="342900" indent="-342900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Very new report of radio pulsations from Fermi LAT blind search pulsar J1732-3131 at 34.5 MHz using Gauribidanur array in India (arXiv:1109.6032)</a:t>
            </a:r>
          </a:p>
        </p:txBody>
      </p:sp>
      <p:pic>
        <p:nvPicPr>
          <p:cNvPr id="266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2177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7391400" y="609600"/>
            <a:ext cx="142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Geminga</a:t>
            </a:r>
          </a:p>
          <a:p>
            <a:pPr eaLnBrk="1" hangingPunct="1"/>
            <a:r>
              <a:rPr lang="en-US" sz="2000"/>
              <a:t>(Pushchino)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114800" y="5638800"/>
            <a:ext cx="1916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PSR J1732-3131</a:t>
            </a:r>
          </a:p>
          <a:p>
            <a:pPr eaLnBrk="1" hangingPunct="1"/>
            <a:r>
              <a:rPr lang="en-US" sz="2000"/>
              <a:t>(Gauribidanur)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3581400"/>
            <a:ext cx="5105400" cy="2209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LWA1 can confirm or refute these and search for other steep spectrum pulsars, particularly low-luminosity nearby pulsars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Spectral Index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C22D-843A-5C42-AB77-B8E6A6E7E8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spind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563332" cy="41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summary of what we have in the can so far</a:t>
            </a:r>
          </a:p>
          <a:p>
            <a:r>
              <a:rPr lang="en-US" dirty="0" smtClean="0"/>
              <a:t>Need to keep spreadsheet up to date with observation status and results including clipping percentages</a:t>
            </a:r>
          </a:p>
          <a:p>
            <a:pPr lvl="1"/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://docs.google.com/spreadsheet/ccc?key=</a:t>
            </a:r>
            <a:r>
              <a:rPr lang="en-US" sz="1800" dirty="0" smtClean="0">
                <a:hlinkClick r:id="rId2"/>
              </a:rPr>
              <a:t>0AhWARO__2H7gdFdVWGlFWG43ZGVqcWE2RW5ObTdOd1E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Soon adding columns for clipping % and analysis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C22D-843A-5C42-AB77-B8E6A6E7E8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E7"/>
                </a:solidFill>
                <a:latin typeface="Arial" charset="0"/>
                <a:cs typeface="Arial" charset="0"/>
              </a:rPr>
              <a:t>Pulsars and Fast Transients With LWA1: Capabilities</a:t>
            </a:r>
          </a:p>
        </p:txBody>
      </p:sp>
      <p:pic>
        <p:nvPicPr>
          <p:cNvPr id="16386" name="Picture 27" descr="LWA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24600"/>
            <a:ext cx="1331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1C1B35-EE55-8E48-B746-2086E9002425}" type="slidenum">
              <a:rPr lang="en-US" sz="1600">
                <a:solidFill>
                  <a:srgbClr val="000000"/>
                </a:solidFill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" y="1066800"/>
            <a:ext cx="85344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SzPct val="125000"/>
              <a:defRPr/>
            </a:pPr>
            <a:r>
              <a:rPr lang="en-US" sz="2000" b="1" dirty="0">
                <a:latin typeface="Arial" charset="0"/>
                <a:cs typeface="Arial" charset="0"/>
                <a:sym typeface="Arial" charset="0"/>
              </a:rPr>
              <a:t> Pulsars and Fast Transients are perfect “single dish” science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LWA1 is comparable to a 100 m dish at 38 MHz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Broad bandwidth observations are possible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Wide field of view for rapid survey speed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Raw voltage data recorded so coherent </a:t>
            </a:r>
            <a:r>
              <a:rPr lang="en-US" sz="2000" dirty="0" err="1">
                <a:latin typeface="Arial" charset="0"/>
                <a:cs typeface="Arial" charset="0"/>
                <a:sym typeface="Arial" charset="0"/>
              </a:rPr>
              <a:t>dedispersion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and other techniques can be applied in post-processing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Dispersion is a powerful discriminator against RFI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Data time tagged to GPS for precise timing</a:t>
            </a: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342900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Similar sensitivity to LOFAR for pulsar work, but</a:t>
            </a:r>
          </a:p>
          <a:p>
            <a:pPr marL="800100" lvl="1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Better sky coverage (site is 20° further south)</a:t>
            </a:r>
          </a:p>
          <a:p>
            <a:pPr marL="800100" lvl="1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Larger bandwidth (78 MHz </a:t>
            </a:r>
            <a:r>
              <a:rPr lang="en-US" sz="2000" dirty="0" err="1">
                <a:latin typeface="Arial" charset="0"/>
                <a:cs typeface="Arial" charset="0"/>
                <a:sym typeface="Arial" charset="0"/>
              </a:rPr>
              <a:t>vs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 48 MHz)</a:t>
            </a:r>
          </a:p>
          <a:p>
            <a:pPr marL="800100" lvl="1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Better RFI environment</a:t>
            </a:r>
          </a:p>
          <a:p>
            <a:pPr marL="800100" lvl="1" indent="-342900">
              <a:lnSpc>
                <a:spcPct val="120000"/>
              </a:lnSpc>
              <a:buSzPct val="125000"/>
              <a:buFont typeface="Arial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LWA1 records raw voltages, allowing more flexible 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Start looking at profile evolution </a:t>
            </a:r>
            <a:r>
              <a:rPr lang="en-US" sz="2000" dirty="0" err="1" smtClean="0"/>
              <a:t>vs</a:t>
            </a:r>
            <a:r>
              <a:rPr lang="en-US" sz="2000" dirty="0" smtClean="0"/>
              <a:t> frequency and dispersion/scattering </a:t>
            </a:r>
          </a:p>
          <a:p>
            <a:r>
              <a:rPr lang="en-US" sz="2000" dirty="0" smtClean="0"/>
              <a:t>Look at spectra across our band (hard; needs flux calibration)</a:t>
            </a:r>
          </a:p>
          <a:p>
            <a:r>
              <a:rPr lang="en-US" sz="2000" dirty="0" smtClean="0"/>
              <a:t>B0950+08 is nice and bright. Analyze for AIPs, and do other single pulse studies</a:t>
            </a:r>
          </a:p>
          <a:p>
            <a:r>
              <a:rPr lang="en-US" sz="2000" dirty="0" smtClean="0"/>
              <a:t>Process all B1133+16 data and demonstrate phase connected timing across many days</a:t>
            </a:r>
          </a:p>
          <a:p>
            <a:r>
              <a:rPr lang="en-US" sz="2000" dirty="0" smtClean="0"/>
              <a:t>Reduce MSP data with coherent </a:t>
            </a:r>
            <a:r>
              <a:rPr lang="en-US" sz="2000" dirty="0" err="1" smtClean="0"/>
              <a:t>dedispersion</a:t>
            </a:r>
            <a:endParaRPr lang="en-US" sz="2000" dirty="0" smtClean="0"/>
          </a:p>
          <a:p>
            <a:r>
              <a:rPr lang="en-US" sz="2000" dirty="0" smtClean="0"/>
              <a:t>Start looking at polarization, </a:t>
            </a:r>
            <a:r>
              <a:rPr lang="en-US" sz="2000" dirty="0" err="1" smtClean="0"/>
              <a:t>esp</a:t>
            </a:r>
            <a:r>
              <a:rPr lang="en-US" sz="2000" dirty="0" smtClean="0"/>
              <a:t> if we can detect B1929+10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C22D-843A-5C42-AB77-B8E6A6E7E8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Lots of good pulsar science to be done with LWA1</a:t>
            </a:r>
          </a:p>
          <a:p>
            <a:r>
              <a:rPr lang="en-US" sz="2400" dirty="0" smtClean="0"/>
              <a:t>Possible exciting results quickly if we detect </a:t>
            </a:r>
            <a:r>
              <a:rPr lang="en-US" sz="2400" dirty="0" err="1" smtClean="0"/>
              <a:t>Geminga</a:t>
            </a:r>
            <a:r>
              <a:rPr lang="en-US" sz="2400" dirty="0" smtClean="0"/>
              <a:t> or other radio quiet pulsar</a:t>
            </a:r>
          </a:p>
          <a:p>
            <a:r>
              <a:rPr lang="en-US" sz="2400" dirty="0" smtClean="0"/>
              <a:t>Other science requires more instrumental understanding like polarization and flux calibration</a:t>
            </a:r>
          </a:p>
          <a:p>
            <a:r>
              <a:rPr lang="en-US" sz="2400" dirty="0" smtClean="0"/>
              <a:t>Should have timing precision soon</a:t>
            </a:r>
          </a:p>
          <a:p>
            <a:r>
              <a:rPr lang="en-US" sz="2400" dirty="0" smtClean="0"/>
              <a:t>More observations and analysis work needed!</a:t>
            </a:r>
          </a:p>
          <a:p>
            <a:endParaRPr lang="en-US" sz="2400" dirty="0" smtClean="0"/>
          </a:p>
          <a:p>
            <a:r>
              <a:rPr lang="en-US" sz="2400" dirty="0" smtClean="0"/>
              <a:t>Kevin will describe software and survey plans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C22D-843A-5C42-AB77-B8E6A6E7E8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E7"/>
                </a:solidFill>
                <a:latin typeface="Arial" charset="0"/>
                <a:cs typeface="Arial" charset="0"/>
              </a:rPr>
              <a:t>LWA1 Can Address A Wide Range of Pulsar Science Topics</a:t>
            </a:r>
          </a:p>
        </p:txBody>
      </p:sp>
      <p:pic>
        <p:nvPicPr>
          <p:cNvPr id="17410" name="Picture 27" descr="LWA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24600"/>
            <a:ext cx="1331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9062FB-450A-D448-B037-60678FAA491F}" type="slidenum">
              <a:rPr lang="en-US" sz="1600">
                <a:solidFill>
                  <a:srgbClr val="000000"/>
                </a:solidFill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1066800"/>
            <a:ext cx="85344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Profile evolution (at high time resolution) vs. frequency</a:t>
            </a:r>
          </a:p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Polarization studies</a:t>
            </a:r>
          </a:p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Subpulse structure (nulling and drifting subpulses)</a:t>
            </a:r>
          </a:p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Spectral turnovers</a:t>
            </a:r>
          </a:p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Searches for steep-spectrum pulsars</a:t>
            </a:r>
          </a:p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ISM, Solar Corona, and Ionosphere effects</a:t>
            </a:r>
          </a:p>
          <a:p>
            <a:pPr lvl="1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Scattering (including variable scattering)</a:t>
            </a:r>
          </a:p>
          <a:p>
            <a:pPr lvl="1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“Super”-dispersion</a:t>
            </a:r>
          </a:p>
          <a:p>
            <a:pPr lvl="1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Faraday rotation</a:t>
            </a:r>
          </a:p>
          <a:p>
            <a:pPr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Single pulse studies</a:t>
            </a:r>
          </a:p>
          <a:p>
            <a:pPr lvl="1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Crab Giant Pulses, Anomalously Intense Pulses</a:t>
            </a:r>
          </a:p>
          <a:p>
            <a:pPr lvl="1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RRATs</a:t>
            </a:r>
          </a:p>
          <a:p>
            <a:pPr lvl="1">
              <a:lnSpc>
                <a:spcPct val="150000"/>
              </a:lnSpc>
              <a:buSzPct val="125000"/>
              <a:buFont typeface="Arial" charset="0"/>
              <a:buChar char="•"/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 Single dispersed pulses (PBHs and other exotica)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6019800" y="1447800"/>
            <a:ext cx="228600" cy="1295400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6553200" y="1752600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Emission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Mechanisms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5181600" y="3429000"/>
            <a:ext cx="228600" cy="1295400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638800" y="3810000"/>
            <a:ext cx="174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Propagation Effects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715000" y="2895600"/>
            <a:ext cx="1252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New Sources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6248400" y="5181600"/>
            <a:ext cx="228600" cy="1295400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553200" y="5334000"/>
            <a:ext cx="181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Transient and Exotic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5867400"/>
            <a:ext cx="2300288" cy="461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08000"/>
                </a:solidFill>
              </a:rPr>
              <a:t>See </a:t>
            </a:r>
            <a:r>
              <a:rPr lang="en-US" b="1" dirty="0" err="1">
                <a:solidFill>
                  <a:srgbClr val="408000"/>
                </a:solidFill>
              </a:rPr>
              <a:t>Walid’s</a:t>
            </a:r>
            <a:r>
              <a:rPr lang="en-US" b="1" dirty="0">
                <a:solidFill>
                  <a:srgbClr val="408000"/>
                </a:solidFill>
              </a:rPr>
              <a:t> talk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LWA1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Pulsar Detections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5BA4AC-7BB3-B840-A964-696FE2310234}" type="slidenum">
              <a:rPr lang="en-US" sz="1600">
                <a:solidFill>
                  <a:srgbClr val="000000"/>
                </a:solidFill>
              </a:rPr>
              <a:pPr eaLnBrk="1" hangingPunct="1"/>
              <a:t>4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652318" cy="227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3434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Several pulsars detected very strongly (see plots on next slides)</a:t>
            </a:r>
          </a:p>
          <a:p>
            <a:endParaRPr lang="en-US" sz="1800" dirty="0" smtClean="0"/>
          </a:p>
          <a:p>
            <a:r>
              <a:rPr lang="en-US" sz="1800" dirty="0" smtClean="0"/>
              <a:t>Why the non-detections?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B0942-14: Pretty far off zenith and pointing errors may have contributed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B1929+10: Unknown</a:t>
            </a:r>
            <a:r>
              <a:rPr lang="en-US" sz="1800" dirty="0" smtClean="0"/>
              <a:t>? Would be great as a polarization </a:t>
            </a:r>
            <a:r>
              <a:rPr lang="en-US" sz="1800" dirty="0" err="1" smtClean="0"/>
              <a:t>cal</a:t>
            </a:r>
            <a:r>
              <a:rPr lang="en-US" sz="1800" dirty="0" smtClean="0"/>
              <a:t>!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J1012+5307: MSP so DM smearing reduces detectability. Coherent </a:t>
            </a:r>
            <a:r>
              <a:rPr lang="en-US" sz="1800" dirty="0" err="1" smtClean="0"/>
              <a:t>dedispersion</a:t>
            </a:r>
            <a:r>
              <a:rPr lang="en-US" sz="1800" dirty="0" smtClean="0"/>
              <a:t> may be the answer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Elevation/Pointing?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6248400"/>
            <a:ext cx="2895600" cy="457200"/>
          </a:xfrm>
        </p:spPr>
        <p:txBody>
          <a:bodyPr/>
          <a:lstStyle/>
          <a:p>
            <a:pPr>
              <a:defRPr/>
            </a:pPr>
            <a:fld id="{506BC22D-843A-5C42-AB77-B8E6A6E7E8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LR001Ses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324600" cy="47434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19600" y="4572000"/>
            <a:ext cx="1981200" cy="457200"/>
          </a:xfrm>
          <a:prstGeom prst="wedgeEllipseCallout">
            <a:avLst>
              <a:gd name="adj1" fmla="val -99656"/>
              <a:gd name="adj2" fmla="val -1288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Undetected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638800" y="3733800"/>
            <a:ext cx="2743200" cy="609600"/>
          </a:xfrm>
          <a:prstGeom prst="wedgeEllipseCallout">
            <a:avLst>
              <a:gd name="adj1" fmla="val -64834"/>
              <a:gd name="adj2" fmla="val -1921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Undetected MSP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3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3FA2CA-DE75-3D4B-89BD-4269E08B00CC}" type="slidenum">
              <a:rPr lang="en-US" sz="1600">
                <a:solidFill>
                  <a:srgbClr val="000000"/>
                </a:solidFill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9458" name="Picture 2" descr="drx_56061_06300_b2t2_0001_PSR_1133+16.pf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76200"/>
            <a:ext cx="4826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PSR B1133+16 (580 </a:t>
            </a:r>
            <a:r>
              <a:rPr lang="en-US" dirty="0" err="1" smtClean="0"/>
              <a:t>mJy</a:t>
            </a:r>
            <a:r>
              <a:rPr lang="en-US" dirty="0" smtClean="0"/>
              <a:t> at 74 MHz)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BF161C-95E5-254B-851E-A9BE86A83646}" type="slidenum">
              <a:rPr lang="en-US" sz="1600">
                <a:solidFill>
                  <a:srgbClr val="000000"/>
                </a:solidFill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20482" name="Picture 2" descr="drx_56061_06300_b2t1_0001_PSR_1133+16.pf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9BCA89-E890-1F47-81D7-E68C01D5B4D5}" type="slidenum">
              <a:rPr lang="en-US" sz="1600">
                <a:solidFill>
                  <a:srgbClr val="000000"/>
                </a:solidFill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21506" name="Picture 4" descr="PSRB0950+08_PSR_0953+0755.pf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76200"/>
            <a:ext cx="211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PSR B0950+08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019800" y="2438400"/>
            <a:ext cx="2971800" cy="1676400"/>
          </a:xfrm>
          <a:prstGeom prst="wedgeRoundRectCallout">
            <a:avLst>
              <a:gd name="adj1" fmla="val -91166"/>
              <a:gd name="adj2" fmla="val 271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Note poor DM.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Improved with </a:t>
            </a:r>
            <a:r>
              <a:rPr lang="en-US" sz="1800" dirty="0" smtClean="0">
                <a:solidFill>
                  <a:schemeClr val="tx1"/>
                </a:solidFill>
                <a:latin typeface="Bank Gothic Light"/>
              </a:rPr>
              <a:t>Tempo2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Accuracy few × 10</a:t>
            </a:r>
            <a:r>
              <a:rPr lang="en-US" sz="1800" baseline="30000" dirty="0" smtClean="0">
                <a:solidFill>
                  <a:schemeClr val="tx1"/>
                </a:solidFill>
              </a:rPr>
              <a:t>-4</a:t>
            </a:r>
            <a:r>
              <a:rPr lang="en-US" sz="1800" dirty="0" smtClean="0">
                <a:solidFill>
                  <a:schemeClr val="tx1"/>
                </a:solidFill>
              </a:rPr>
              <a:t> pc/cm</a:t>
            </a:r>
            <a:r>
              <a:rPr lang="en-US" sz="1800" baseline="30000" dirty="0" smtClean="0">
                <a:solidFill>
                  <a:schemeClr val="tx1"/>
                </a:solidFill>
              </a:rPr>
              <a:t>3</a:t>
            </a:r>
            <a:endParaRPr lang="en-US" sz="18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8614EB-E6C4-1646-8450-ED678C5BA4FF}" type="slidenum">
              <a:rPr lang="en-US" sz="1600">
                <a:solidFill>
                  <a:srgbClr val="000000"/>
                </a:solidFill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22530" name="Picture 4" descr="timing_PSR_1919+21.pf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76200"/>
            <a:ext cx="211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PSR B1919+21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2362200" y="3886200"/>
            <a:ext cx="1447800" cy="381000"/>
          </a:xfrm>
          <a:prstGeom prst="wedgeRectCallout">
            <a:avLst>
              <a:gd name="adj1" fmla="val -71527"/>
              <a:gd name="adj2" fmla="val 13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1-min burst?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91276</TotalTime>
  <Words>907</Words>
  <Application>Microsoft Macintosh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Pulsars with LWA1</vt:lpstr>
      <vt:lpstr>PowerPoint Presentation</vt:lpstr>
      <vt:lpstr>PowerPoint Presentation</vt:lpstr>
      <vt:lpstr>LWA1 Pulsar Detections</vt:lpstr>
      <vt:lpstr>Elevation/Pointing?</vt:lpstr>
      <vt:lpstr>PowerPoint Presentation</vt:lpstr>
      <vt:lpstr>PowerPoint Presentation</vt:lpstr>
      <vt:lpstr>PowerPoint Presentation</vt:lpstr>
      <vt:lpstr>PowerPoint Presentation</vt:lpstr>
      <vt:lpstr>RFI Examples</vt:lpstr>
      <vt:lpstr>PowerPoint Presentation</vt:lpstr>
      <vt:lpstr>PowerPoint Presentation</vt:lpstr>
      <vt:lpstr>PowerPoint Presentation</vt:lpstr>
      <vt:lpstr>Fermi Blind Search Pulsars</vt:lpstr>
      <vt:lpstr>Radio Limits</vt:lpstr>
      <vt:lpstr>CFP2 Proposal</vt:lpstr>
      <vt:lpstr>PowerPoint Presentation</vt:lpstr>
      <vt:lpstr>Pulsar Spectral Index Distribution</vt:lpstr>
      <vt:lpstr>Observation Summary</vt:lpstr>
      <vt:lpstr>Next Steps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at UNM</dc:title>
  <dc:creator>Henning</dc:creator>
  <cp:lastModifiedBy>Paul Ray</cp:lastModifiedBy>
  <cp:revision>914</cp:revision>
  <cp:lastPrinted>2012-06-27T14:58:49Z</cp:lastPrinted>
  <dcterms:created xsi:type="dcterms:W3CDTF">2011-10-02T17:19:18Z</dcterms:created>
  <dcterms:modified xsi:type="dcterms:W3CDTF">2012-07-26T16:06:17Z</dcterms:modified>
</cp:coreProperties>
</file>