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handoutMasterIdLst>
    <p:handoutMasterId r:id="rId21"/>
  </p:handoutMasterIdLst>
  <p:sldIdLst>
    <p:sldId id="322" r:id="rId2"/>
    <p:sldId id="420" r:id="rId3"/>
    <p:sldId id="416" r:id="rId4"/>
    <p:sldId id="424" r:id="rId5"/>
    <p:sldId id="419" r:id="rId6"/>
    <p:sldId id="433" r:id="rId7"/>
    <p:sldId id="429" r:id="rId8"/>
    <p:sldId id="432" r:id="rId9"/>
    <p:sldId id="418" r:id="rId10"/>
    <p:sldId id="417" r:id="rId11"/>
    <p:sldId id="426" r:id="rId12"/>
    <p:sldId id="427" r:id="rId13"/>
    <p:sldId id="425" r:id="rId14"/>
    <p:sldId id="431" r:id="rId15"/>
    <p:sldId id="423" r:id="rId16"/>
    <p:sldId id="430" r:id="rId17"/>
    <p:sldId id="405" r:id="rId18"/>
    <p:sldId id="33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  <p:clrMru>
    <a:srgbClr val="0000FF"/>
    <a:srgbClr val="5B634A"/>
    <a:srgbClr val="80004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02D06E-0BB3-ED4F-B1B1-9DC88A4B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9C75E6-F62E-8347-8CC8-FF3F0222C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1DDCC-0201-E94D-9BE4-47AABE0F982D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C75E6-F62E-8347-8CC8-FF3F0222C9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power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26455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communications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27180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data recording</a:t>
            </a:r>
            <a:r>
              <a:rPr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500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data collection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10011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spares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20939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misc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16000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travel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6192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shipping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6282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staff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432000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C75E6-F62E-8347-8CC8-FF3F0222C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approaching half a </a:t>
            </a:r>
            <a:r>
              <a:rPr lang="en-US" smtClean="0"/>
              <a:t>petabyte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C75E6-F62E-8347-8CC8-FF3F0222C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364D2-E73F-8540-868B-433E4E0FB520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18</a:t>
            </a:fld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77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3277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7EEC-5A6D-E640-978A-78C2577B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92AA-EA60-4C42-966C-984CEA85A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5FCC-9210-4947-9413-C6ACC4A27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2040-9BB2-924C-8B6F-0CB21EA6F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80D5-947C-EA4F-85DC-24228DA8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7900-3FFA-C246-8633-7EC12ABF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BB5B-1133-1046-9316-15664D294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0F0B-AC9B-974D-8F9C-FFEF85929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7035-5F8C-5F4E-A490-6B6FCA6E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1669-63A6-5948-93C7-D8D3A110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22BB-01A3-9E4B-B100-54CCBEDD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5824464-CEBC-D340-8C2A-AFEFF2C14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IMG_0857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.unm.edu/~lwa/astro/currentissues.html" TargetMode="External"/><Relationship Id="rId3" Type="http://schemas.openxmlformats.org/officeDocument/2006/relationships/hyperlink" Target="http://lwa1.freeforums.org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lwalab.phys.unm.edu/OpScreen/o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-76200"/>
            <a:ext cx="7239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dirty="0" smtClean="0">
                <a:solidFill>
                  <a:srgbClr val="FFFF00"/>
                </a:solidFill>
                <a:latin typeface="Comic Sans MS" pitchFamily="-65" charset="0"/>
              </a:rPr>
              <a:t>LWA Users Meeting</a:t>
            </a:r>
            <a:endParaRPr lang="en-US" sz="3500" dirty="0">
              <a:solidFill>
                <a:srgbClr val="FFFF00"/>
              </a:solidFill>
              <a:latin typeface="Comic Sans MS" pitchFamily="-65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85800"/>
            <a:ext cx="7239000" cy="533400"/>
          </a:xfrm>
        </p:spPr>
        <p:txBody>
          <a:bodyPr/>
          <a:lstStyle/>
          <a:p>
            <a:pPr eaLnBrk="1" hangingPunct="1"/>
            <a:r>
              <a:rPr lang="en-US" sz="1700"/>
              <a:t>Greg Taylor (UNM ) on behalf of the LWA Project</a:t>
            </a:r>
          </a:p>
          <a:p>
            <a:pPr eaLnBrk="1" hangingPunct="1"/>
            <a:endParaRPr lang="en-US" sz="2400"/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7058025" y="3252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5" name="Picture 27" descr="LWA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6850"/>
            <a:ext cx="1981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P4017459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84216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LWA1 Operators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1143000" y="990600"/>
            <a:ext cx="38862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Joe Craig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Jayce</a:t>
            </a: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Dowell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Steve </a:t>
            </a: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Ellingson</a:t>
            </a:r>
            <a:endParaRPr lang="en-US" sz="20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Jake Hartman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Ken </a:t>
            </a: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Obenberger</a:t>
            </a:r>
            <a:endParaRPr lang="en-US" sz="20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Ylva</a:t>
            </a: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</a:t>
            </a: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Pihlstrom</a:t>
            </a:r>
            <a:endParaRPr lang="en-US" sz="20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endParaRPr lang="en-US" sz="20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If you want a turn let me know!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371600"/>
            <a:ext cx="4572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Frank </a:t>
            </a: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Schinzel</a:t>
            </a:r>
            <a:endParaRPr lang="en-US" sz="20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Greg Taylor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Hank Tillman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Genevieve </a:t>
            </a:r>
            <a:r>
              <a:rPr lang="en-US" sz="2000" dirty="0" err="1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Vaive</a:t>
            </a:r>
            <a:endParaRPr lang="en-US" sz="2000" b="1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Chris Wolfe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534400" cy="55626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CFP1 Completion Status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381000" y="1219200"/>
            <a:ext cx="8153400" cy="501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Code    Allocated     Observed        Percent completed    PI   Project              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--------------------------------------------------------------------------------------------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LC001      56               89.4              160       Clarke,   Jupiter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LC002    344             236.5               69        Crane, Ionosphere        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LE001    320                 2.8                0.9      </a:t>
            </a:r>
            <a:r>
              <a:rPr lang="en-US" sz="1800" b="1" dirty="0" err="1" smtClean="0">
                <a:solidFill>
                  <a:srgbClr val="FFFF00"/>
                </a:solidFill>
              </a:rPr>
              <a:t>Ellingson</a:t>
            </a:r>
            <a:r>
              <a:rPr lang="en-US" sz="1800" b="1" dirty="0" smtClean="0">
                <a:solidFill>
                  <a:srgbClr val="FFFF00"/>
                </a:solidFill>
              </a:rPr>
              <a:t>, GRB triggers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LE002    640             153.39            24 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Ellingson</a:t>
            </a:r>
            <a:r>
              <a:rPr lang="en-US" sz="1800" b="1" dirty="0" smtClean="0">
                <a:solidFill>
                  <a:srgbClr val="FFFF00"/>
                </a:solidFill>
              </a:rPr>
              <a:t>, Crab giant pulses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LH001       6               14.34           239        Hartman/</a:t>
            </a:r>
            <a:r>
              <a:rPr lang="en-US" sz="1800" b="1" dirty="0" err="1" smtClean="0">
                <a:solidFill>
                  <a:srgbClr val="FFFF00"/>
                </a:solidFill>
              </a:rPr>
              <a:t>Schinzel</a:t>
            </a:r>
            <a:r>
              <a:rPr lang="en-US" sz="1800" b="1" dirty="0" smtClean="0">
                <a:solidFill>
                  <a:srgbClr val="FFFF00"/>
                </a:solidFill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</a:rPr>
              <a:t>Cas</a:t>
            </a:r>
            <a:r>
              <a:rPr lang="en-US" sz="1800" b="1" dirty="0" smtClean="0">
                <a:solidFill>
                  <a:srgbClr val="FFFF00"/>
                </a:solidFill>
              </a:rPr>
              <a:t> A/</a:t>
            </a:r>
            <a:r>
              <a:rPr lang="en-US" sz="1800" b="1" dirty="0" err="1" smtClean="0">
                <a:solidFill>
                  <a:srgbClr val="FFFF00"/>
                </a:solidFill>
              </a:rPr>
              <a:t>Cyg</a:t>
            </a:r>
            <a:r>
              <a:rPr lang="en-US" sz="1800" b="1" dirty="0" smtClean="0">
                <a:solidFill>
                  <a:srgbClr val="FFFF00"/>
                </a:solidFill>
              </a:rPr>
              <a:t> A ratio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LH002   300             429.32           143        Hartman, Hot </a:t>
            </a:r>
            <a:r>
              <a:rPr lang="en-US" sz="1800" b="1" dirty="0" err="1" smtClean="0">
                <a:solidFill>
                  <a:srgbClr val="FFFF00"/>
                </a:solidFill>
              </a:rPr>
              <a:t>Jupiters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LK001   580              138                 23.8     </a:t>
            </a:r>
            <a:r>
              <a:rPr lang="en-US" sz="1800" b="1" dirty="0" err="1" smtClean="0">
                <a:solidFill>
                  <a:srgbClr val="FFFF00"/>
                </a:solidFill>
              </a:rPr>
              <a:t>Kavic</a:t>
            </a:r>
            <a:r>
              <a:rPr lang="en-US" sz="1800" b="1" dirty="0" smtClean="0">
                <a:solidFill>
                  <a:srgbClr val="FFFF00"/>
                </a:solidFill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</a:rPr>
              <a:t>mulit</a:t>
            </a:r>
            <a:r>
              <a:rPr lang="en-US" sz="1800" b="1" dirty="0" smtClean="0">
                <a:solidFill>
                  <a:srgbClr val="FFFF00"/>
                </a:solidFill>
              </a:rPr>
              <a:t>-messenger survey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LP001    378               204               54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Pihlström</a:t>
            </a:r>
            <a:r>
              <a:rPr lang="en-US" sz="1800" b="1" dirty="0" smtClean="0">
                <a:solidFill>
                  <a:srgbClr val="FFFF00"/>
                </a:solidFill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</a:rPr>
              <a:t>RRLs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LP002    672                  9                  1         </a:t>
            </a:r>
            <a:r>
              <a:rPr lang="en-US" sz="1800" b="1" dirty="0" err="1" smtClean="0">
                <a:solidFill>
                  <a:srgbClr val="FFFF00"/>
                </a:solidFill>
              </a:rPr>
              <a:t>Polisensky</a:t>
            </a:r>
            <a:r>
              <a:rPr lang="en-US" sz="1800" b="1" dirty="0" smtClean="0">
                <a:solidFill>
                  <a:srgbClr val="FFFF00"/>
                </a:solidFill>
              </a:rPr>
              <a:t>, survey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LR001     50                69.5            139         Ray, pulsars    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LS001    320             197.2              59.1       </a:t>
            </a:r>
            <a:r>
              <a:rPr lang="en-US" sz="1800" b="1" dirty="0" err="1" smtClean="0">
                <a:solidFill>
                  <a:srgbClr val="FFFF00"/>
                </a:solidFill>
              </a:rPr>
              <a:t>Simonetti</a:t>
            </a:r>
            <a:r>
              <a:rPr lang="en-US" sz="1800" b="1" dirty="0" smtClean="0">
                <a:solidFill>
                  <a:srgbClr val="FFFF00"/>
                </a:solidFill>
              </a:rPr>
              <a:t>, dispersed pulses     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LW001   320               41                12.8       White, solar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Total number of DRX beam hrs in CFP1: 3966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Percentage completed: 40% (1585 hrs)              </a:t>
            </a:r>
            <a:endParaRPr lang="en-US" sz="1800" b="1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</a:pPr>
            <a:r>
              <a:rPr lang="en-US" sz="18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 </a:t>
            </a:r>
            <a:endParaRPr lang="en-US" sz="1800" b="1" dirty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534400" cy="55626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Programmatic Commitments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381000" y="1219200"/>
            <a:ext cx="8153400" cy="501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Code    Allocated     Observed        Percent completed    PI   Project              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--------------------------------------------------------------------------------------------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LB002    520                 24              4.6         Bowman, Cosmic Dawn Clarke,  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LG001   300                   0                 0          Greenhill, LEDA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Total number of DRX beam hrs in PC: 820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800" b="1" dirty="0" smtClean="0">
                <a:solidFill>
                  <a:srgbClr val="FFFF00"/>
                </a:solidFill>
              </a:rPr>
              <a:t>Percentage completed: 3% (24 hrs)              </a:t>
            </a:r>
            <a:endParaRPr lang="en-US" sz="1800" b="1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</a:pPr>
            <a:r>
              <a:rPr lang="en-US" sz="18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 </a:t>
            </a:r>
            <a:endParaRPr lang="en-US" sz="1800" b="1" dirty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LWA Publications in 2012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838200" y="1143000"/>
            <a:ext cx="7527925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dirty="0" smtClean="0"/>
              <a:t>The LWA1 Radio Telescope, S.W. </a:t>
            </a:r>
            <a:r>
              <a:rPr lang="en-US" dirty="0" err="1" smtClean="0"/>
              <a:t>Ellingson</a:t>
            </a:r>
            <a:r>
              <a:rPr lang="en-US" i="1" dirty="0" smtClean="0"/>
              <a:t>, IEEE, </a:t>
            </a:r>
            <a:r>
              <a:rPr lang="en-US" dirty="0" smtClean="0"/>
              <a:t>2012, submitted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dirty="0" smtClean="0"/>
              <a:t>First Light for the First Station of the the Long Wavelength Array, G.B. Taylor </a:t>
            </a:r>
            <a:r>
              <a:rPr lang="en-US" i="1" dirty="0" smtClean="0"/>
              <a:t>et al., </a:t>
            </a:r>
            <a:r>
              <a:rPr lang="en-US" dirty="0" smtClean="0"/>
              <a:t>JAI, 2012, in press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dirty="0" smtClean="0"/>
              <a:t>The Long Wavelength Array Software Library, J. Dowell et al. 2012, JAI, submitted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dirty="0" smtClean="0"/>
              <a:t>Probing the </a:t>
            </a:r>
            <a:r>
              <a:rPr lang="en-US" dirty="0" err="1" smtClean="0"/>
              <a:t>Climatological</a:t>
            </a:r>
            <a:r>
              <a:rPr lang="en-US" dirty="0" smtClean="0"/>
              <a:t> Impact of a Cosmic Ray-Cloud Connection through Low-Frequency Radio Observations, Magee &amp; </a:t>
            </a:r>
            <a:r>
              <a:rPr lang="en-US" dirty="0" err="1" smtClean="0"/>
              <a:t>Kavic</a:t>
            </a:r>
            <a:r>
              <a:rPr lang="en-US" dirty="0" smtClean="0"/>
              <a:t>,  2012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endParaRPr lang="en-US" dirty="0" smtClean="0"/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LWA Proceedings in 2012</a:t>
            </a:r>
            <a:endParaRPr lang="en-US" sz="34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2-07-24 at 7.20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435168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Publication Policy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914400" y="1143000"/>
            <a:ext cx="7527925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Opt-in policy is in effect  (see publication policy!)</a:t>
            </a:r>
          </a:p>
          <a:p>
            <a:pPr marL="725488" lvl="1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First author posts draft for two week “sign-up”</a:t>
            </a:r>
          </a:p>
          <a:p>
            <a:pPr marL="725488" lvl="1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First author decides order of authorship</a:t>
            </a:r>
          </a:p>
          <a:p>
            <a:pPr marL="725488" lvl="1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dirty="0" smtClean="0"/>
              <a:t>acknowledgements: “Construction of the LWA has been supported by the Office of Naval Research under Contract N00014-07-C-0147. Support for operations and continuing development of the LWA1 is provided by the National Science Foundation under grant AST-1139974 of the University Radio Observatory program."</a:t>
            </a:r>
            <a:endParaRPr lang="en-US" b="1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725488" lvl="1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endParaRPr lang="en-US" b="1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endParaRPr lang="en-US" b="1" dirty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Goals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838200" y="1066800"/>
            <a:ext cx="7527925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Review LWA1 Hardware and current capabilities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Learn How to Use LWA1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Preliminary results with LWA1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New Instrumentation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Inform you about many related projects &amp; proposals</a:t>
            </a:r>
          </a:p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Exchange ideas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b="1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Gather fodder for URO reporting</a:t>
            </a:r>
            <a:endParaRPr lang="en-US" b="1" dirty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640388" cy="698500"/>
          </a:xfrm>
        </p:spPr>
        <p:txBody>
          <a:bodyPr lIns="90360" tIns="44280" rIns="90360" bIns="44280" anchor="b">
            <a:spAutoFit/>
          </a:bodyPr>
          <a:lstStyle/>
          <a:p>
            <a:pPr defTabSz="457200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chemeClr val="tx1"/>
                </a:solidFill>
              </a:rPr>
              <a:t>Technical Specifications: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230688"/>
          </a:xfrm>
        </p:spPr>
        <p:txBody>
          <a:bodyPr lIns="90360" tIns="44280" rIns="90360" bIns="44280">
            <a:spAutoFit/>
          </a:bodyPr>
          <a:lstStyle/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FontTx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					</a:t>
            </a:r>
            <a:r>
              <a:rPr lang="en-GB" sz="1600" b="1" u="sng"/>
              <a:t>Required</a:t>
            </a:r>
            <a:r>
              <a:rPr lang="en-GB" sz="1600"/>
              <a:t>			</a:t>
            </a:r>
            <a:r>
              <a:rPr lang="en-GB" sz="1600" b="1" u="sng"/>
              <a:t>Achieved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Frequency Range: 	20 MHz  to 80 MHz		10 MHz to 88 MHz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Angular resolution:	</a:t>
            </a:r>
            <a:r>
              <a:rPr lang="en-GB" sz="1600">
                <a:latin typeface="Symbol" pitchFamily="-65" charset="2"/>
              </a:rPr>
              <a:t>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≤</a:t>
            </a:r>
            <a:r>
              <a:rPr lang="en-GB" sz="1600"/>
              <a:t> [8,2]”			</a:t>
            </a:r>
            <a:r>
              <a:rPr lang="en-GB" sz="1600">
                <a:latin typeface="Symbol" pitchFamily="-65" charset="2"/>
              </a:rPr>
              <a:t>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≤</a:t>
            </a:r>
            <a:r>
              <a:rPr lang="en-GB" sz="1600"/>
              <a:t> [7,1.4]”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LAS at [20,80] MHz	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≥ [8,2]°			 ≥ [16,4]°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solidFill>
                  <a:srgbClr val="FF6600"/>
                </a:solidFill>
              </a:rPr>
              <a:t>Baseline range:	100 m to 400 km		50 m to 600 km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solidFill>
                  <a:srgbClr val="FF6600"/>
                </a:solidFill>
              </a:rPr>
              <a:t>Sensitivity [20,80 MHz]:	</a:t>
            </a:r>
            <a:r>
              <a:rPr lang="en-GB" sz="1600">
                <a:solidFill>
                  <a:srgbClr val="FF6600"/>
                </a:solidFill>
                <a:latin typeface="Symbol" pitchFamily="-65" charset="2"/>
              </a:rPr>
              <a:t></a:t>
            </a:r>
            <a:r>
              <a:rPr lang="en-GB" sz="1600">
                <a:solidFill>
                  <a:srgbClr val="FF6600"/>
                </a:solidFill>
              </a:rPr>
              <a:t> </a:t>
            </a:r>
            <a:r>
              <a:rPr lang="en-GB" sz="1600">
                <a:solidFill>
                  <a:srgbClr val="FF6600"/>
                </a:solidFill>
                <a:ea typeface="Times New Roman" pitchFamily="-65" charset="0"/>
                <a:cs typeface="Times New Roman" pitchFamily="-65" charset="0"/>
              </a:rPr>
              <a:t>≤ </a:t>
            </a:r>
            <a:r>
              <a:rPr lang="en-GB" sz="1600">
                <a:solidFill>
                  <a:srgbClr val="FF6600"/>
                </a:solidFill>
              </a:rPr>
              <a:t>[1.0,0.5]		</a:t>
            </a:r>
            <a:r>
              <a:rPr lang="en-GB" sz="1600">
                <a:solidFill>
                  <a:srgbClr val="FF6600"/>
                </a:solidFill>
                <a:latin typeface="Symbol" pitchFamily="-65" charset="2"/>
              </a:rPr>
              <a:t></a:t>
            </a:r>
            <a:r>
              <a:rPr lang="en-GB" sz="1600">
                <a:solidFill>
                  <a:srgbClr val="FF6600"/>
                </a:solidFill>
              </a:rPr>
              <a:t> </a:t>
            </a:r>
            <a:r>
              <a:rPr lang="en-GB" sz="1600">
                <a:solidFill>
                  <a:srgbClr val="FF6600"/>
                </a:solidFill>
                <a:ea typeface="Times New Roman" pitchFamily="-65" charset="0"/>
                <a:cs typeface="Times New Roman" pitchFamily="-65" charset="0"/>
              </a:rPr>
              <a:t>≤</a:t>
            </a:r>
            <a:r>
              <a:rPr lang="en-GB" sz="1600">
                <a:solidFill>
                  <a:srgbClr val="FF6600"/>
                </a:solidFill>
              </a:rPr>
              <a:t> [0.5,0.1]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solidFill>
                  <a:srgbClr val="FF6600"/>
                </a:solidFill>
              </a:rPr>
              <a:t>Collecting Area (m</a:t>
            </a:r>
            <a:r>
              <a:rPr lang="en-GB" sz="1600" baseline="30000">
                <a:solidFill>
                  <a:srgbClr val="FF6600"/>
                </a:solidFill>
              </a:rPr>
              <a:t>2</a:t>
            </a:r>
            <a:r>
              <a:rPr lang="en-GB" sz="1600">
                <a:solidFill>
                  <a:srgbClr val="FF6600"/>
                </a:solidFill>
              </a:rPr>
              <a:t>)	A</a:t>
            </a:r>
            <a:r>
              <a:rPr lang="en-GB" sz="1600" baseline="-25000">
                <a:solidFill>
                  <a:srgbClr val="FF6600"/>
                </a:solidFill>
              </a:rPr>
              <a:t>e</a:t>
            </a:r>
            <a:r>
              <a:rPr lang="en-GB" sz="1600">
                <a:solidFill>
                  <a:srgbClr val="FF6600"/>
                </a:solidFill>
              </a:rPr>
              <a:t>= 1 x 10</a:t>
            </a:r>
            <a:r>
              <a:rPr lang="en-GB" sz="1600" baseline="30000">
                <a:solidFill>
                  <a:srgbClr val="FF6600"/>
                </a:solidFill>
              </a:rPr>
              <a:t>6 	</a:t>
            </a:r>
            <a:r>
              <a:rPr lang="en-GB" sz="1600">
                <a:solidFill>
                  <a:srgbClr val="FF6600"/>
                </a:solidFill>
              </a:rPr>
              <a:t>	A</a:t>
            </a:r>
            <a:r>
              <a:rPr lang="en-GB" sz="1600" baseline="-25000">
                <a:solidFill>
                  <a:srgbClr val="FF6600"/>
                </a:solidFill>
              </a:rPr>
              <a:t>e</a:t>
            </a:r>
            <a:r>
              <a:rPr lang="en-GB" sz="1600">
                <a:solidFill>
                  <a:srgbClr val="FF6600"/>
                </a:solidFill>
              </a:rPr>
              <a:t>= 4x10</a:t>
            </a:r>
            <a:r>
              <a:rPr lang="en-GB" sz="1600" baseline="30000">
                <a:solidFill>
                  <a:srgbClr val="FF6600"/>
                </a:solidFill>
              </a:rPr>
              <a:t>6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solidFill>
                  <a:srgbClr val="FF6600"/>
                </a:solidFill>
              </a:rPr>
              <a:t>Dynamic range:	DR ≥ [1x10</a:t>
            </a:r>
            <a:r>
              <a:rPr lang="en-GB" sz="1600" baseline="30000">
                <a:solidFill>
                  <a:srgbClr val="FF6600"/>
                </a:solidFill>
              </a:rPr>
              <a:t>3</a:t>
            </a:r>
            <a:r>
              <a:rPr lang="en-GB" sz="1600">
                <a:solidFill>
                  <a:srgbClr val="FF6600"/>
                </a:solidFill>
              </a:rPr>
              <a:t>,2x10</a:t>
            </a:r>
            <a:r>
              <a:rPr lang="en-GB" sz="1600" baseline="30000">
                <a:solidFill>
                  <a:srgbClr val="FF6600"/>
                </a:solidFill>
              </a:rPr>
              <a:t>3</a:t>
            </a:r>
            <a:r>
              <a:rPr lang="en-GB" sz="1600">
                <a:solidFill>
                  <a:srgbClr val="FF6600"/>
                </a:solidFill>
              </a:rPr>
              <a:t>]		DR≥ [2x10</a:t>
            </a:r>
            <a:r>
              <a:rPr lang="en-GB" sz="1600" baseline="30000">
                <a:solidFill>
                  <a:srgbClr val="FF6600"/>
                </a:solidFill>
              </a:rPr>
              <a:t>3</a:t>
            </a:r>
            <a:r>
              <a:rPr lang="en-GB" sz="1600">
                <a:solidFill>
                  <a:srgbClr val="FF6600"/>
                </a:solidFill>
              </a:rPr>
              <a:t>, 8x10</a:t>
            </a:r>
            <a:r>
              <a:rPr lang="en-GB" sz="1600" baseline="30000">
                <a:solidFill>
                  <a:srgbClr val="FF6600"/>
                </a:solidFill>
              </a:rPr>
              <a:t>3</a:t>
            </a:r>
            <a:r>
              <a:rPr lang="en-GB" sz="1600">
                <a:solidFill>
                  <a:srgbClr val="FF6600"/>
                </a:solidFill>
              </a:rPr>
              <a:t>]</a:t>
            </a:r>
          </a:p>
          <a:p>
            <a:pPr marL="609600" indent="-609600" defTabSz="457200" eaLnBrk="1" hangingPunct="1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latin typeface="Symbol" pitchFamily="-65" charset="2"/>
              </a:rPr>
              <a:t></a:t>
            </a:r>
            <a:r>
              <a:rPr lang="en-GB" sz="1600" baseline="-25000"/>
              <a:t>max</a:t>
            </a:r>
            <a:r>
              <a:rPr lang="en-GB" sz="1600"/>
              <a:t> (per beam)	</a:t>
            </a:r>
            <a:r>
              <a:rPr lang="en-GB" sz="1600">
                <a:latin typeface="Symbol" pitchFamily="-65" charset="2"/>
              </a:rPr>
              <a:t>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≥ 4</a:t>
            </a:r>
            <a:r>
              <a:rPr lang="en-GB" sz="1600"/>
              <a:t> MHz 		</a:t>
            </a:r>
            <a:r>
              <a:rPr lang="en-GB" sz="1600">
                <a:latin typeface="Symbol" pitchFamily="-65" charset="2"/>
              </a:rPr>
              <a:t>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= 20</a:t>
            </a:r>
            <a:r>
              <a:rPr lang="en-GB" sz="1600"/>
              <a:t> MHz </a:t>
            </a:r>
          </a:p>
          <a:p>
            <a:pPr marL="609600" indent="-609600" defTabSz="457200" eaLnBrk="1" hangingPunct="1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latin typeface="Symbol" pitchFamily="-65" charset="2"/>
              </a:rPr>
              <a:t></a:t>
            </a:r>
            <a:r>
              <a:rPr lang="en-GB" sz="1600" baseline="-25000"/>
              <a:t>min</a:t>
            </a:r>
            <a:r>
              <a:rPr lang="en-GB" sz="1600"/>
              <a:t>		</a:t>
            </a:r>
            <a:r>
              <a:rPr lang="en-GB" sz="1600">
                <a:latin typeface="Symbol" pitchFamily="-65" charset="2"/>
              </a:rPr>
              <a:t>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≤</a:t>
            </a:r>
            <a:r>
              <a:rPr lang="en-GB" sz="1600"/>
              <a:t> 100 Hz		</a:t>
            </a:r>
            <a:r>
              <a:rPr lang="en-GB" sz="1600">
                <a:latin typeface="Symbol" pitchFamily="-65" charset="2"/>
              </a:rPr>
              <a:t></a:t>
            </a:r>
            <a:r>
              <a:rPr lang="en-GB" sz="1600"/>
              <a:t>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≤</a:t>
            </a:r>
            <a:r>
              <a:rPr lang="en-GB" sz="1600"/>
              <a:t> 10 Hz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Temporal Res		</a:t>
            </a:r>
            <a:r>
              <a:rPr lang="en-GB" sz="1600">
                <a:latin typeface="Symbol" pitchFamily="-65" charset="2"/>
              </a:rPr>
              <a:t></a:t>
            </a:r>
            <a:r>
              <a:rPr lang="el-GR" sz="1600">
                <a:ea typeface="Times New Roman" pitchFamily="-65" charset="0"/>
                <a:cs typeface="Times New Roman" pitchFamily="-65" charset="0"/>
              </a:rPr>
              <a:t>τ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 = 10 </a:t>
            </a:r>
            <a:r>
              <a:rPr lang="en-GB" sz="1600"/>
              <a:t> msec		</a:t>
            </a:r>
            <a:r>
              <a:rPr lang="en-GB" sz="1600">
                <a:latin typeface="Symbol" pitchFamily="-65" charset="2"/>
              </a:rPr>
              <a:t>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τ ≤ 0.1</a:t>
            </a:r>
            <a:r>
              <a:rPr lang="en-GB" sz="1600"/>
              <a:t> msec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Polarization:		1 circular			Full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Sky Coverage:		z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≥ 40°			</a:t>
            </a:r>
            <a:r>
              <a:rPr lang="en-GB" sz="1600"/>
              <a:t>z </a:t>
            </a:r>
            <a:r>
              <a:rPr lang="en-GB" sz="1600">
                <a:ea typeface="Times New Roman" pitchFamily="-65" charset="0"/>
                <a:cs typeface="Times New Roman" pitchFamily="-65" charset="0"/>
              </a:rPr>
              <a:t>≥ 15°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FoV [20,80] MHz	[8,2]° 			≤ [16,4]° 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/>
              <a:t># of beams:		4 single pol.		4 single pol.</a:t>
            </a:r>
          </a:p>
          <a:p>
            <a:pPr marL="609600" indent="-609600" defTabSz="457200" eaLnBrk="1" hangingPunct="1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solidFill>
                  <a:srgbClr val="FF6600"/>
                </a:solidFill>
              </a:rPr>
              <a:t>Configuration:		2D array, N = 53 stations	2D array, N</a:t>
            </a:r>
            <a:r>
              <a:rPr lang="en-GB" sz="1600">
                <a:solidFill>
                  <a:srgbClr val="FF6600"/>
                </a:solidFill>
                <a:ea typeface="Times New Roman" pitchFamily="-65" charset="0"/>
                <a:cs typeface="Times New Roman" pitchFamily="-65" charset="0"/>
              </a:rPr>
              <a:t>≥</a:t>
            </a:r>
            <a:r>
              <a:rPr lang="en-GB" sz="1600">
                <a:solidFill>
                  <a:srgbClr val="FF6600"/>
                </a:solidFill>
              </a:rPr>
              <a:t>53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Meeting Logistics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914400" y="762001"/>
            <a:ext cx="7527925" cy="2209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FFFF00"/>
              </a:solidFill>
              <a:latin typeface="Arial" pitchFamily="-65" charset="0"/>
              <a:ea typeface="Lucida Grande" pitchFamily="-65" charset="0"/>
              <a:cs typeface="Lucida Grande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Internet access: see instructions on board  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Lunch – at the SUB.  Please return by 1:00pm.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Dinner – at Monroe’s, 1520 Lomas Blvd, 6:15pm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NRL by video </a:t>
            </a:r>
          </a:p>
        </p:txBody>
      </p:sp>
      <p:pic>
        <p:nvPicPr>
          <p:cNvPr id="7" name="Picture 6" descr="Screen shot 2012-07-23 at 9.08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67000"/>
            <a:ext cx="5492749" cy="3595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LWA1 Status</a:t>
            </a:r>
            <a:endParaRPr lang="en-US" sz="3400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685800" y="1143000"/>
            <a:ext cx="76962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LWA1 funded as a University Radio Observatory (from 3/1/12)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Initial Operating Capability reached on April 24, 2012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Currently beam forming with 226 stands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All 4 beams operable, though beam 1 tends to underflow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TBN degrades during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beamforming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, so TBN or beams but not both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See known issues page:  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  <a:hlinkClick r:id="rId2"/>
              </a:rPr>
              <a:t>http://www.phys.unm.edu/~lwa/astro/currentissues.html</a:t>
            </a:r>
            <a:endParaRPr lang="en-US" sz="2000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User forum: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  <a:hlinkClick r:id="rId3"/>
              </a:rPr>
              <a:t>http://lwa1.freeforums.org/index.php</a:t>
            </a:r>
            <a:endParaRPr lang="en-US" sz="2000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Looking into modifying the HVACs</a:t>
            </a:r>
          </a:p>
          <a:p>
            <a:pPr>
              <a:lnSpc>
                <a:spcPct val="150000"/>
              </a:lnSpc>
              <a:spcAft>
                <a:spcPts val="0"/>
              </a:spcAft>
              <a:buSzPct val="125000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23 at 8.52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69" y="0"/>
            <a:ext cx="4689231" cy="6858000"/>
          </a:xfrm>
          <a:prstGeom prst="rect">
            <a:avLst/>
          </a:prstGeom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34290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HVAC icing</a:t>
            </a:r>
            <a:br>
              <a:rPr lang="en-US" sz="3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endParaRPr lang="en-US" sz="34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shlT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4192568" cy="3144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162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case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5"/>
              </a:rPr>
              <a:t>https://</a:t>
            </a:r>
            <a:r>
              <a:rPr lang="en-US" dirty="0" err="1" smtClean="0">
                <a:solidFill>
                  <a:srgbClr val="000000"/>
                </a:solidFill>
                <a:hlinkClick r:id="rId5"/>
              </a:rPr>
              <a:t>lwalab.phys.unm.edu/OpScreen/os.php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Recording Capability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930275" y="1143000"/>
            <a:ext cx="7527925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37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DRSUs</a:t>
            </a: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(27 UNM + 5 LIU and 5 VT)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mostly 10 or 15 TB capacity each 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total DRSU storage 395 TB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At site typically 10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DRSUs</a:t>
            </a: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= 376 beam hrs + 50 hrs TBW/TBN 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 </a:t>
            </a:r>
            <a:endParaRPr lang="en-US" sz="2000" dirty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  <p:pic>
        <p:nvPicPr>
          <p:cNvPr id="6" name="Picture 5" descr="IMG_02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438400"/>
            <a:ext cx="3314700" cy="4419600"/>
          </a:xfrm>
          <a:prstGeom prst="rect">
            <a:avLst/>
          </a:prstGeom>
        </p:spPr>
      </p:pic>
      <p:pic>
        <p:nvPicPr>
          <p:cNvPr id="8" name="Picture 7" descr="Screen shot 2012-07-25 at 8.44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4596906" cy="42804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Computing Capabilities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914400" y="990600"/>
            <a:ext cx="75279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Hercules – dual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hexacore</a:t>
            </a: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Mac Pro with 6 TB storage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Leo – quad core with 48 TB storage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LDA – quad core with 48 TB storage at CARC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new dell dual quad core on order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 </a:t>
            </a:r>
            <a:endParaRPr lang="en-US" sz="2000" dirty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  <p:pic>
        <p:nvPicPr>
          <p:cNvPr id="4" name="Picture 3" descr="IMG_0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09800"/>
            <a:ext cx="32004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7200" y="1752600"/>
            <a:ext cx="69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Leo</a:t>
            </a:r>
            <a:endParaRPr lang="en-US" dirty="0"/>
          </a:p>
        </p:txBody>
      </p:sp>
      <p:pic>
        <p:nvPicPr>
          <p:cNvPr id="7" name="Picture 6" descr="IMG_0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81400"/>
            <a:ext cx="30480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3124200"/>
            <a:ext cx="139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Hercules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accent3"/>
                </a:solidFill>
              </a:rPr>
              <a:t>Current Support</a:t>
            </a:r>
            <a:endParaRPr lang="en-US" sz="3400" dirty="0">
              <a:solidFill>
                <a:schemeClr val="accent3"/>
              </a:solidFill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914400" y="762000"/>
            <a:ext cx="7527925" cy="441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525"/>
              </a:spcBef>
              <a:buClr>
                <a:srgbClr val="000000"/>
              </a:buClr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ONR – extended through 9/30/2012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LUNAR program – ends 5/1/2013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Cosmic Dawn program (NSF) – ends 7/31/2013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LEDA (NSF) – ends 8/30/2014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LoFASM</a:t>
            </a: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(UTB) – ends 1/31/2015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URO (NSF) – ends 2/28/2015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LWA Center at UNM (unrestricted)</a:t>
            </a:r>
          </a:p>
          <a:p>
            <a:pPr marL="268288" indent="-239713">
              <a:spcBef>
                <a:spcPts val="525"/>
              </a:spcBef>
              <a:buSzPct val="100000"/>
              <a:buFont typeface="Arial" pitchFamily="-65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268288" indent="-239713">
              <a:spcBef>
                <a:spcPts val="525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   </a:t>
            </a:r>
            <a:endParaRPr lang="en-US" sz="2000" dirty="0">
              <a:solidFill>
                <a:srgbClr val="FFFF00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LWA Ops Budget </a:t>
            </a:r>
            <a:r>
              <a:rPr lang="en-US" sz="3400" dirty="0" smtClean="0">
                <a:solidFill>
                  <a:srgbClr val="FFFF00"/>
                </a:solidFill>
              </a:rPr>
              <a:t>- $600K/year</a:t>
            </a:r>
          </a:p>
        </p:txBody>
      </p:sp>
      <p:pic>
        <p:nvPicPr>
          <p:cNvPr id="4" name="Picture 3" descr="Screen shot 2011-05-11 at 7.26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8153400" cy="49857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FF00"/>
                </a:solidFill>
              </a:rPr>
              <a:t>Current Staffing</a:t>
            </a:r>
            <a:endParaRPr lang="en-US" sz="3400" dirty="0">
              <a:solidFill>
                <a:srgbClr val="FFFF00"/>
              </a:solidFill>
            </a:endParaRPr>
          </a:p>
        </p:txBody>
      </p:sp>
      <p:pic>
        <p:nvPicPr>
          <p:cNvPr id="6" name="Picture 5" descr="org_cha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23529"/>
              <a:stretch>
                <a:fillRect/>
              </a:stretch>
            </p:blipFill>
          </mc:Choice>
          <mc:Fallback>
            <p:blipFill>
              <a:blip r:embed="rId3"/>
              <a:srcRect b="23529"/>
              <a:stretch>
                <a:fillRect/>
              </a:stretch>
            </p:blipFill>
          </mc:Fallback>
        </mc:AlternateContent>
        <p:spPr>
          <a:xfrm>
            <a:off x="381000" y="457200"/>
            <a:ext cx="8875059" cy="5244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80FF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69473</TotalTime>
  <Words>1709</Words>
  <Application>Microsoft PowerPoint</Application>
  <PresentationFormat>On-screen Show (4:3)</PresentationFormat>
  <Paragraphs>139</Paragraphs>
  <Slides>18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LWA Users Meeting</vt:lpstr>
      <vt:lpstr>Meeting Logistics</vt:lpstr>
      <vt:lpstr>LWA1 Status</vt:lpstr>
      <vt:lpstr>HVAC icing </vt:lpstr>
      <vt:lpstr>Recording Capability</vt:lpstr>
      <vt:lpstr>Computing Capabilities</vt:lpstr>
      <vt:lpstr>Current Support</vt:lpstr>
      <vt:lpstr>LWA Ops Budget - $600K/year</vt:lpstr>
      <vt:lpstr>Current Staffing</vt:lpstr>
      <vt:lpstr>LWA1 Operators</vt:lpstr>
      <vt:lpstr>CFP1 Completion Status</vt:lpstr>
      <vt:lpstr>Programmatic Commitments</vt:lpstr>
      <vt:lpstr>LWA Publications in 2012</vt:lpstr>
      <vt:lpstr>LWA Proceedings in 2012</vt:lpstr>
      <vt:lpstr>Publication Policy</vt:lpstr>
      <vt:lpstr>Goals</vt:lpstr>
      <vt:lpstr>Backup Slides</vt:lpstr>
      <vt:lpstr>Technical Specifications: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at UNM</dc:title>
  <dc:creator>Henning</dc:creator>
  <cp:lastModifiedBy>Greg</cp:lastModifiedBy>
  <cp:revision>551</cp:revision>
  <cp:lastPrinted>2011-01-07T17:43:30Z</cp:lastPrinted>
  <dcterms:created xsi:type="dcterms:W3CDTF">2012-07-26T03:44:08Z</dcterms:created>
  <dcterms:modified xsi:type="dcterms:W3CDTF">2012-07-26T03:55:08Z</dcterms:modified>
</cp:coreProperties>
</file>